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1" r:id="rId3"/>
    <p:sldId id="278" r:id="rId4"/>
    <p:sldId id="262" r:id="rId5"/>
    <p:sldId id="272" r:id="rId6"/>
    <p:sldId id="270" r:id="rId7"/>
    <p:sldId id="269" r:id="rId8"/>
    <p:sldId id="279" r:id="rId9"/>
    <p:sldId id="273" r:id="rId10"/>
    <p:sldId id="267" r:id="rId11"/>
    <p:sldId id="265" r:id="rId12"/>
    <p:sldId id="266" r:id="rId13"/>
    <p:sldId id="274" r:id="rId14"/>
    <p:sldId id="258" r:id="rId15"/>
    <p:sldId id="285" r:id="rId16"/>
    <p:sldId id="276" r:id="rId17"/>
    <p:sldId id="277" r:id="rId18"/>
    <p:sldId id="287" r:id="rId19"/>
    <p:sldId id="282" r:id="rId20"/>
    <p:sldId id="284" r:id="rId21"/>
    <p:sldId id="291" r:id="rId22"/>
    <p:sldId id="292" r:id="rId23"/>
    <p:sldId id="289" r:id="rId24"/>
    <p:sldId id="290" r:id="rId25"/>
    <p:sldId id="288" r:id="rId26"/>
  </p:sldIdLst>
  <p:sldSz cx="12192000" cy="6858000"/>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429FA8-EB24-487C-9D1E-FD33384774FC}">
          <p14:sldIdLst>
            <p14:sldId id="256"/>
            <p14:sldId id="261"/>
            <p14:sldId id="278"/>
            <p14:sldId id="262"/>
            <p14:sldId id="272"/>
            <p14:sldId id="270"/>
            <p14:sldId id="269"/>
            <p14:sldId id="279"/>
          </p14:sldIdLst>
        </p14:section>
        <p14:section name="Untitled Section" id="{DF02DCAD-6B4F-4BA2-89DD-33FEBEEE5866}">
          <p14:sldIdLst>
            <p14:sldId id="273"/>
            <p14:sldId id="267"/>
            <p14:sldId id="265"/>
            <p14:sldId id="266"/>
            <p14:sldId id="274"/>
            <p14:sldId id="258"/>
            <p14:sldId id="285"/>
            <p14:sldId id="276"/>
            <p14:sldId id="277"/>
            <p14:sldId id="287"/>
            <p14:sldId id="282"/>
            <p14:sldId id="284"/>
            <p14:sldId id="291"/>
            <p14:sldId id="292"/>
            <p14:sldId id="289"/>
            <p14:sldId id="290"/>
            <p14:sldId id="2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41" autoAdjust="0"/>
  </p:normalViewPr>
  <p:slideViewPr>
    <p:cSldViewPr snapToGrid="0">
      <p:cViewPr varScale="1">
        <p:scale>
          <a:sx n="84" d="100"/>
          <a:sy n="84" d="100"/>
        </p:scale>
        <p:origin x="658" y="82"/>
      </p:cViewPr>
      <p:guideLst>
        <p:guide orient="horz" pos="2160"/>
        <p:guide pos="3840"/>
      </p:guideLst>
    </p:cSldViewPr>
  </p:slideViewPr>
  <p:outlineViewPr>
    <p:cViewPr>
      <p:scale>
        <a:sx n="33" d="100"/>
        <a:sy n="33" d="100"/>
      </p:scale>
      <p:origin x="0" y="-1734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1650"/>
          </a:xfrm>
          <a:prstGeom prst="rect">
            <a:avLst/>
          </a:prstGeom>
        </p:spPr>
        <p:txBody>
          <a:bodyPr vert="horz" lIns="91433" tIns="45716" rIns="91433" bIns="45716" rtlCol="0"/>
          <a:lstStyle>
            <a:lvl1pPr algn="l">
              <a:defRPr sz="1200"/>
            </a:lvl1pPr>
          </a:lstStyle>
          <a:p>
            <a:endParaRPr lang="en-GB"/>
          </a:p>
        </p:txBody>
      </p:sp>
      <p:sp>
        <p:nvSpPr>
          <p:cNvPr id="3" name="Date Placeholder 2"/>
          <p:cNvSpPr>
            <a:spLocks noGrp="1"/>
          </p:cNvSpPr>
          <p:nvPr>
            <p:ph type="dt" sz="quarter" idx="1"/>
          </p:nvPr>
        </p:nvSpPr>
        <p:spPr>
          <a:xfrm>
            <a:off x="3895725" y="0"/>
            <a:ext cx="2979738" cy="501650"/>
          </a:xfrm>
          <a:prstGeom prst="rect">
            <a:avLst/>
          </a:prstGeom>
        </p:spPr>
        <p:txBody>
          <a:bodyPr vert="horz" lIns="91433" tIns="45716" rIns="91433" bIns="45716" rtlCol="0"/>
          <a:lstStyle>
            <a:lvl1pPr algn="r">
              <a:defRPr sz="1200"/>
            </a:lvl1pPr>
          </a:lstStyle>
          <a:p>
            <a:fld id="{1C2BE8D4-546C-4CC0-A75A-76C62FCD950B}" type="datetimeFigureOut">
              <a:rPr lang="en-GB" smtClean="0"/>
              <a:t>22/05/2017</a:t>
            </a:fld>
            <a:endParaRPr lang="en-GB"/>
          </a:p>
        </p:txBody>
      </p:sp>
      <p:sp>
        <p:nvSpPr>
          <p:cNvPr id="4" name="Footer Placeholder 3"/>
          <p:cNvSpPr>
            <a:spLocks noGrp="1"/>
          </p:cNvSpPr>
          <p:nvPr>
            <p:ph type="ftr" sz="quarter" idx="2"/>
          </p:nvPr>
        </p:nvSpPr>
        <p:spPr>
          <a:xfrm>
            <a:off x="0" y="9501188"/>
            <a:ext cx="2979738" cy="501650"/>
          </a:xfrm>
          <a:prstGeom prst="rect">
            <a:avLst/>
          </a:prstGeom>
        </p:spPr>
        <p:txBody>
          <a:bodyPr vert="horz" lIns="91433" tIns="45716" rIns="91433"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95725" y="9501188"/>
            <a:ext cx="2979738" cy="501650"/>
          </a:xfrm>
          <a:prstGeom prst="rect">
            <a:avLst/>
          </a:prstGeom>
        </p:spPr>
        <p:txBody>
          <a:bodyPr vert="horz" lIns="91433" tIns="45716" rIns="91433" bIns="45716" rtlCol="0" anchor="b"/>
          <a:lstStyle>
            <a:lvl1pPr algn="r">
              <a:defRPr sz="1200"/>
            </a:lvl1pPr>
          </a:lstStyle>
          <a:p>
            <a:fld id="{71D151EE-DD63-4DC0-B998-D76EE1479A35}" type="slidenum">
              <a:rPr lang="en-GB" smtClean="0"/>
              <a:t>‹#›</a:t>
            </a:fld>
            <a:endParaRPr lang="en-GB"/>
          </a:p>
        </p:txBody>
      </p:sp>
    </p:spTree>
    <p:extLst>
      <p:ext uri="{BB962C8B-B14F-4D97-AF65-F5344CB8AC3E}">
        <p14:creationId xmlns:p14="http://schemas.microsoft.com/office/powerpoint/2010/main" val="2818055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0804" cy="502221"/>
          </a:xfrm>
          <a:prstGeom prst="rect">
            <a:avLst/>
          </a:prstGeom>
        </p:spPr>
        <p:txBody>
          <a:bodyPr vert="horz" lIns="92281" tIns="46141" rIns="92281" bIns="46141" rtlCol="0"/>
          <a:lstStyle>
            <a:lvl1pPr algn="l">
              <a:defRPr sz="1200"/>
            </a:lvl1pPr>
          </a:lstStyle>
          <a:p>
            <a:endParaRPr lang="en-GB"/>
          </a:p>
        </p:txBody>
      </p:sp>
      <p:sp>
        <p:nvSpPr>
          <p:cNvPr id="3" name="Date Placeholder 2"/>
          <p:cNvSpPr>
            <a:spLocks noGrp="1"/>
          </p:cNvSpPr>
          <p:nvPr>
            <p:ph type="dt" idx="1"/>
          </p:nvPr>
        </p:nvSpPr>
        <p:spPr>
          <a:xfrm>
            <a:off x="3894640" y="1"/>
            <a:ext cx="2980804" cy="502221"/>
          </a:xfrm>
          <a:prstGeom prst="rect">
            <a:avLst/>
          </a:prstGeom>
        </p:spPr>
        <p:txBody>
          <a:bodyPr vert="horz" lIns="92281" tIns="46141" rIns="92281" bIns="46141" rtlCol="0"/>
          <a:lstStyle>
            <a:lvl1pPr algn="r">
              <a:defRPr sz="1200"/>
            </a:lvl1pPr>
          </a:lstStyle>
          <a:p>
            <a:fld id="{DFF5B246-CD84-4B28-8113-F406E9DFE499}" type="datetimeFigureOut">
              <a:rPr lang="en-GB" smtClean="0"/>
              <a:t>22/05/2017</a:t>
            </a:fld>
            <a:endParaRPr lang="en-GB"/>
          </a:p>
        </p:txBody>
      </p:sp>
      <p:sp>
        <p:nvSpPr>
          <p:cNvPr id="4" name="Slide Image Placeholder 3"/>
          <p:cNvSpPr>
            <a:spLocks noGrp="1" noRot="1" noChangeAspect="1"/>
          </p:cNvSpPr>
          <p:nvPr>
            <p:ph type="sldImg" idx="2"/>
          </p:nvPr>
        </p:nvSpPr>
        <p:spPr>
          <a:xfrm>
            <a:off x="438150" y="1250950"/>
            <a:ext cx="6000750" cy="3375025"/>
          </a:xfrm>
          <a:prstGeom prst="rect">
            <a:avLst/>
          </a:prstGeom>
          <a:noFill/>
          <a:ln w="12700">
            <a:solidFill>
              <a:prstClr val="black"/>
            </a:solidFill>
          </a:ln>
        </p:spPr>
        <p:txBody>
          <a:bodyPr vert="horz" lIns="92281" tIns="46141" rIns="92281" bIns="46141" rtlCol="0" anchor="ctr"/>
          <a:lstStyle/>
          <a:p>
            <a:endParaRPr lang="en-GB"/>
          </a:p>
        </p:txBody>
      </p:sp>
      <p:sp>
        <p:nvSpPr>
          <p:cNvPr id="5" name="Notes Placeholder 4"/>
          <p:cNvSpPr>
            <a:spLocks noGrp="1"/>
          </p:cNvSpPr>
          <p:nvPr>
            <p:ph type="body" sz="quarter" idx="3"/>
          </p:nvPr>
        </p:nvSpPr>
        <p:spPr>
          <a:xfrm>
            <a:off x="687385" y="4814286"/>
            <a:ext cx="5502282" cy="3937798"/>
          </a:xfrm>
          <a:prstGeom prst="rect">
            <a:avLst/>
          </a:prstGeom>
        </p:spPr>
        <p:txBody>
          <a:bodyPr vert="horz" lIns="92281" tIns="46141" rIns="92281" bIns="461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617"/>
            <a:ext cx="2980804" cy="502221"/>
          </a:xfrm>
          <a:prstGeom prst="rect">
            <a:avLst/>
          </a:prstGeom>
        </p:spPr>
        <p:txBody>
          <a:bodyPr vert="horz" lIns="92281" tIns="46141" rIns="92281" bIns="46141" rtlCol="0" anchor="b"/>
          <a:lstStyle>
            <a:lvl1pPr algn="l">
              <a:defRPr sz="1200"/>
            </a:lvl1pPr>
          </a:lstStyle>
          <a:p>
            <a:endParaRPr lang="en-GB"/>
          </a:p>
        </p:txBody>
      </p:sp>
      <p:sp>
        <p:nvSpPr>
          <p:cNvPr id="7" name="Slide Number Placeholder 6"/>
          <p:cNvSpPr>
            <a:spLocks noGrp="1"/>
          </p:cNvSpPr>
          <p:nvPr>
            <p:ph type="sldNum" sz="quarter" idx="5"/>
          </p:nvPr>
        </p:nvSpPr>
        <p:spPr>
          <a:xfrm>
            <a:off x="3894640" y="9500617"/>
            <a:ext cx="2980804" cy="502221"/>
          </a:xfrm>
          <a:prstGeom prst="rect">
            <a:avLst/>
          </a:prstGeom>
        </p:spPr>
        <p:txBody>
          <a:bodyPr vert="horz" lIns="92281" tIns="46141" rIns="92281" bIns="46141" rtlCol="0" anchor="b"/>
          <a:lstStyle>
            <a:lvl1pPr algn="r">
              <a:defRPr sz="1200"/>
            </a:lvl1pPr>
          </a:lstStyle>
          <a:p>
            <a:fld id="{A8A0BAA8-095A-47C3-912A-0F076139E9D3}" type="slidenum">
              <a:rPr lang="en-GB" smtClean="0"/>
              <a:t>‹#›</a:t>
            </a:fld>
            <a:endParaRPr lang="en-GB"/>
          </a:p>
        </p:txBody>
      </p:sp>
    </p:spTree>
    <p:extLst>
      <p:ext uri="{BB962C8B-B14F-4D97-AF65-F5344CB8AC3E}">
        <p14:creationId xmlns:p14="http://schemas.microsoft.com/office/powerpoint/2010/main" val="415249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0BAA8-095A-47C3-912A-0F076139E9D3}" type="slidenum">
              <a:rPr lang="en-GB" smtClean="0"/>
              <a:t>3</a:t>
            </a:fld>
            <a:endParaRPr lang="en-GB"/>
          </a:p>
        </p:txBody>
      </p:sp>
    </p:spTree>
    <p:extLst>
      <p:ext uri="{BB962C8B-B14F-4D97-AF65-F5344CB8AC3E}">
        <p14:creationId xmlns:p14="http://schemas.microsoft.com/office/powerpoint/2010/main" val="397478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A0BAA8-095A-47C3-912A-0F076139E9D3}" type="slidenum">
              <a:rPr lang="en-GB" smtClean="0"/>
              <a:t>5</a:t>
            </a:fld>
            <a:endParaRPr lang="en-GB"/>
          </a:p>
        </p:txBody>
      </p:sp>
    </p:spTree>
    <p:extLst>
      <p:ext uri="{BB962C8B-B14F-4D97-AF65-F5344CB8AC3E}">
        <p14:creationId xmlns:p14="http://schemas.microsoft.com/office/powerpoint/2010/main" val="112887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F5C36F-CB59-484A-8DEE-AF2A3540356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415104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F5C36F-CB59-484A-8DEE-AF2A3540356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41426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F5C36F-CB59-484A-8DEE-AF2A3540356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2257502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F5C36F-CB59-484A-8DEE-AF2A3540356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173085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5C36F-CB59-484A-8DEE-AF2A3540356C}" type="datetimeFigureOut">
              <a:rPr lang="en-GB" smtClean="0"/>
              <a:t>22/05/2017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67917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F5C36F-CB59-484A-8DEE-AF2A3540356C}"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60315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F5C36F-CB59-484A-8DEE-AF2A3540356C}" type="datetimeFigureOut">
              <a:rPr lang="en-GB" smtClean="0"/>
              <a:t>22/05/2017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167408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F5C36F-CB59-484A-8DEE-AF2A3540356C}" type="datetimeFigureOut">
              <a:rPr lang="en-GB" smtClean="0"/>
              <a:t>22/05/2017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129194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5C36F-CB59-484A-8DEE-AF2A3540356C}" type="datetimeFigureOut">
              <a:rPr lang="en-GB" smtClean="0"/>
              <a:t>22/05/2017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2306150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5C36F-CB59-484A-8DEE-AF2A3540356C}"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238948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5C36F-CB59-484A-8DEE-AF2A3540356C}" type="datetimeFigureOut">
              <a:rPr lang="en-GB" smtClean="0"/>
              <a:t>22/05/2017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9B40C-9EF4-4EBF-AE33-9C5E7F179942}" type="slidenum">
              <a:rPr lang="en-GB" smtClean="0"/>
              <a:t>‹#›</a:t>
            </a:fld>
            <a:endParaRPr lang="en-GB"/>
          </a:p>
        </p:txBody>
      </p:sp>
    </p:spTree>
    <p:extLst>
      <p:ext uri="{BB962C8B-B14F-4D97-AF65-F5344CB8AC3E}">
        <p14:creationId xmlns:p14="http://schemas.microsoft.com/office/powerpoint/2010/main" val="49501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5C36F-CB59-484A-8DEE-AF2A3540356C}" type="datetimeFigureOut">
              <a:rPr lang="en-GB" smtClean="0"/>
              <a:t>22/05/2017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9B40C-9EF4-4EBF-AE33-9C5E7F179942}" type="slidenum">
              <a:rPr lang="en-GB" smtClean="0"/>
              <a:t>‹#›</a:t>
            </a:fld>
            <a:endParaRPr lang="en-GB"/>
          </a:p>
        </p:txBody>
      </p:sp>
    </p:spTree>
    <p:extLst>
      <p:ext uri="{BB962C8B-B14F-4D97-AF65-F5344CB8AC3E}">
        <p14:creationId xmlns:p14="http://schemas.microsoft.com/office/powerpoint/2010/main" val="187890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heechoboom.com/wp-content/uploads/2010/09/timeline.pn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Maggie_Kuhn" TargetMode="External"/><Relationship Id="rId7" Type="http://schemas.openxmlformats.org/officeDocument/2006/relationships/hyperlink" Target="http://www.sharedlivesplus.org.uk/index.php/about-shared-lives-plus/home-shar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nationalsharedhousing.org/" TargetMode="External"/><Relationship Id="rId5" Type="http://schemas.openxmlformats.org/officeDocument/2006/relationships/hyperlink" Target="http://www.wohnenfuerhilfe.org/" TargetMode="External"/><Relationship Id="rId4" Type="http://schemas.openxmlformats.org/officeDocument/2006/relationships/hyperlink" Target="http://www.homeshare.org.au/"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homeshare.org/wp-content/uploads/2013/12/Review-2004-2013-FINAL.pdf"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738" y="346843"/>
            <a:ext cx="3381693" cy="2429077"/>
          </a:xfrm>
          <a:prstGeom prst="rect">
            <a:avLst/>
          </a:prstGeom>
        </p:spPr>
      </p:pic>
      <p:sp>
        <p:nvSpPr>
          <p:cNvPr id="3" name="Subtitle 2"/>
          <p:cNvSpPr>
            <a:spLocks noGrp="1"/>
          </p:cNvSpPr>
          <p:nvPr>
            <p:ph type="subTitle" idx="1"/>
          </p:nvPr>
        </p:nvSpPr>
        <p:spPr>
          <a:xfrm>
            <a:off x="1420483" y="4011282"/>
            <a:ext cx="9144000" cy="2462843"/>
          </a:xfrm>
        </p:spPr>
        <p:txBody>
          <a:bodyPr>
            <a:normAutofit/>
          </a:bodyPr>
          <a:lstStyle/>
          <a:p>
            <a:r>
              <a:rPr lang="en-GB" sz="1800" dirty="0" smtClean="0">
                <a:latin typeface="Comic Sans MS" panose="030F0702030302020204" pitchFamily="66" charset="0"/>
              </a:rPr>
              <a:t>The Nan Maitland Memorial Lecture</a:t>
            </a:r>
          </a:p>
          <a:p>
            <a:endParaRPr lang="en-GB" sz="1800" dirty="0"/>
          </a:p>
          <a:p>
            <a:r>
              <a:rPr lang="en-GB" sz="1800" dirty="0" smtClean="0"/>
              <a:t>Intergenerational Relationships for Older People</a:t>
            </a:r>
          </a:p>
          <a:p>
            <a:endParaRPr lang="en-GB" sz="1800" dirty="0" smtClean="0"/>
          </a:p>
          <a:p>
            <a:r>
              <a:rPr lang="en-GB" sz="1800" dirty="0" smtClean="0"/>
              <a:t>Professor Malcolm Johnson</a:t>
            </a:r>
          </a:p>
          <a:p>
            <a:r>
              <a:rPr lang="en-GB" sz="1400" dirty="0" smtClean="0"/>
              <a:t>President of </a:t>
            </a:r>
            <a:r>
              <a:rPr lang="en-GB" sz="1400" dirty="0" err="1" smtClean="0"/>
              <a:t>Homeshare</a:t>
            </a:r>
            <a:r>
              <a:rPr lang="en-GB" sz="1400" dirty="0" smtClean="0"/>
              <a:t> International</a:t>
            </a:r>
            <a:endParaRPr lang="en-GB"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875" y="346843"/>
            <a:ext cx="3643616" cy="2429077"/>
          </a:xfrm>
          <a:prstGeom prst="rect">
            <a:avLst/>
          </a:prstGeom>
        </p:spPr>
      </p:pic>
      <p:sp>
        <p:nvSpPr>
          <p:cNvPr id="6" name="Rectangle 1"/>
          <p:cNvSpPr>
            <a:spLocks noGrp="1" noChangeArrowheads="1"/>
          </p:cNvSpPr>
          <p:nvPr>
            <p:ph type="ctrTitle"/>
          </p:nvPr>
        </p:nvSpPr>
        <p:spPr bwMode="auto">
          <a:xfrm>
            <a:off x="4213923" y="0"/>
            <a:ext cx="3537459"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Aft>
                <a:spcPct val="0"/>
              </a:spcAft>
            </a:pPr>
            <a:r>
              <a:rPr kumimoji="0" lang="en-US" altLang="en-US" sz="2400" b="1" i="0" u="none" strike="noStrike" cap="none" normalizeH="0" baseline="0" dirty="0" smtClean="0">
                <a:ln>
                  <a:noFill/>
                </a:ln>
                <a:solidFill>
                  <a:schemeClr val="tx1"/>
                </a:solidFill>
                <a:effectLst/>
                <a:latin typeface="Arial" panose="020B0604020202020204" pitchFamily="34" charset="0"/>
              </a:rPr>
              <a:t>  Madrid 2017</a:t>
            </a:r>
            <a:br>
              <a:rPr kumimoji="0" lang="en-US" altLang="en-US" sz="2400" b="1" i="0" u="none" strike="noStrike" cap="none" normalizeH="0" baseline="0" dirty="0" smtClean="0">
                <a:ln>
                  <a:noFill/>
                </a:ln>
                <a:solidFill>
                  <a:schemeClr val="tx1"/>
                </a:solidFill>
                <a:effectLst/>
                <a:latin typeface="Arial" panose="020B0604020202020204" pitchFamily="34" charset="0"/>
              </a:rPr>
            </a:br>
            <a:r>
              <a:rPr kumimoji="0" lang="en-US" altLang="en-US" sz="2400" b="1" i="0" u="none" strike="noStrike" cap="none" normalizeH="0" baseline="0" dirty="0" smtClean="0">
                <a:ln>
                  <a:noFill/>
                </a:ln>
                <a:solidFill>
                  <a:schemeClr val="tx1"/>
                </a:solidFill>
                <a:effectLst/>
                <a:latin typeface="Arial" panose="020B0604020202020204" pitchFamily="34" charset="0"/>
              </a:rPr>
              <a:t>5</a:t>
            </a:r>
            <a:r>
              <a:rPr kumimoji="0" lang="en-US" altLang="en-US" sz="2400" b="1" i="0" u="none" strike="noStrike" cap="none" normalizeH="0" baseline="30000" dirty="0" smtClean="0">
                <a:ln>
                  <a:noFill/>
                </a:ln>
                <a:solidFill>
                  <a:schemeClr val="tx1"/>
                </a:solidFill>
                <a:effectLst/>
                <a:latin typeface="Arial" panose="020B0604020202020204" pitchFamily="34" charset="0"/>
              </a:rPr>
              <a:t>th</a:t>
            </a:r>
            <a:r>
              <a:rPr kumimoji="0" lang="en-US" altLang="en-US" sz="2400" b="1" i="0" u="none" strike="noStrike" cap="none" normalizeH="0" baseline="0" dirty="0" smtClean="0">
                <a:ln>
                  <a:noFill/>
                </a:ln>
                <a:solidFill>
                  <a:schemeClr val="tx1"/>
                </a:solidFill>
                <a:effectLst/>
                <a:latin typeface="Arial" panose="020B0604020202020204" pitchFamily="34" charset="0"/>
              </a:rPr>
              <a:t> World Congress</a:t>
            </a:r>
            <a:r>
              <a:rPr kumimoji="0" lang="en-US" altLang="en-US" sz="1400" b="1" i="0" u="none" strike="noStrike" cap="none" normalizeH="0" baseline="0" dirty="0" smtClean="0">
                <a:ln>
                  <a:noFill/>
                </a:ln>
                <a:solidFill>
                  <a:schemeClr val="tx1"/>
                </a:solidFill>
                <a:effectLst/>
                <a:latin typeface="Arial" panose="020B0604020202020204" pitchFamily="34" charset="0"/>
              </a:rPr>
              <a:t/>
            </a:r>
            <a:br>
              <a:rPr kumimoji="0" lang="en-US" altLang="en-US" sz="1400" b="1" i="0" u="none" strike="noStrike" cap="none" normalizeH="0" baseline="0" dirty="0" smtClean="0">
                <a:ln>
                  <a:noFill/>
                </a:ln>
                <a:solidFill>
                  <a:schemeClr val="tx1"/>
                </a:solidFill>
                <a:effectLst/>
                <a:latin typeface="Arial" panose="020B0604020202020204" pitchFamily="34" charset="0"/>
              </a:rPr>
            </a:br>
            <a:r>
              <a:rPr lang="en-US" altLang="en-US" sz="1400" b="1" dirty="0" smtClean="0">
                <a:latin typeface="Arial" panose="020B0604020202020204" pitchFamily="34" charset="0"/>
              </a:rPr>
              <a:t>May 25-25, 2017</a:t>
            </a:r>
            <a:r>
              <a:rPr kumimoji="0" lang="en-US" altLang="en-US" sz="2400" b="1" i="0" u="none" strike="noStrike" cap="none" normalizeH="0" baseline="0" dirty="0" smtClean="0">
                <a:ln>
                  <a:noFill/>
                </a:ln>
                <a:solidFill>
                  <a:schemeClr val="tx1"/>
                </a:solidFill>
                <a:effectLst/>
                <a:latin typeface="Arial" panose="020B0604020202020204" pitchFamily="34" charset="0"/>
              </a:rPr>
              <a:t/>
            </a:r>
            <a:br>
              <a:rPr kumimoji="0" lang="en-US" altLang="en-US" sz="2400" b="1" i="0" u="none" strike="noStrike" cap="none" normalizeH="0" baseline="0" dirty="0" smtClean="0">
                <a:ln>
                  <a:noFill/>
                </a:ln>
                <a:solidFill>
                  <a:schemeClr val="tx1"/>
                </a:solidFill>
                <a:effectLst/>
                <a:latin typeface="Arial" panose="020B0604020202020204" pitchFamily="34" charset="0"/>
              </a:rPr>
            </a:br>
            <a:r>
              <a:rPr kumimoji="0" lang="en-US" altLang="en-US" sz="2400" b="1" i="0" u="none" strike="noStrike" cap="none" normalizeH="0" baseline="0" dirty="0" smtClean="0">
                <a:ln>
                  <a:noFill/>
                </a:ln>
                <a:solidFill>
                  <a:schemeClr val="tx1"/>
                </a:solidFill>
                <a:effectLst/>
                <a:latin typeface="Arial" panose="020B0604020202020204" pitchFamily="34" charset="0"/>
              </a:rPr>
              <a:t/>
            </a:r>
            <a:br>
              <a:rPr kumimoji="0" lang="en-US" altLang="en-US" sz="2400" b="1" i="0" u="none" strike="noStrike" cap="none" normalizeH="0" baseline="0" dirty="0" smtClean="0">
                <a:ln>
                  <a:noFill/>
                </a:ln>
                <a:solidFill>
                  <a:schemeClr val="tx1"/>
                </a:solidFill>
                <a:effectLst/>
                <a:latin typeface="Arial" panose="020B0604020202020204" pitchFamily="34" charset="0"/>
              </a:rPr>
            </a:br>
            <a:r>
              <a:rPr kumimoji="0" lang="en-US" altLang="en-US" sz="1800" b="1" i="0" u="none" strike="noStrike" cap="none" normalizeH="0" baseline="0" dirty="0" smtClean="0">
                <a:ln>
                  <a:noFill/>
                </a:ln>
                <a:solidFill>
                  <a:schemeClr val="tx1"/>
                </a:solidFill>
                <a:effectLst/>
                <a:latin typeface="Arial" panose="020B0604020202020204" pitchFamily="34" charset="0"/>
              </a:rPr>
              <a:t>The theme “Building bridges, expanding </a:t>
            </a:r>
            <a:r>
              <a:rPr kumimoji="0" lang="en-US" altLang="en-US" sz="1800" b="1" i="0" u="none" strike="noStrike" cap="none" normalizeH="0" baseline="0" dirty="0" err="1" smtClean="0">
                <a:ln>
                  <a:noFill/>
                </a:ln>
                <a:solidFill>
                  <a:schemeClr val="tx1"/>
                </a:solidFill>
                <a:effectLst/>
                <a:latin typeface="Arial" panose="020B0604020202020204" pitchFamily="34" charset="0"/>
              </a:rPr>
              <a:t>Homeshare</a:t>
            </a:r>
            <a:r>
              <a:rPr kumimoji="0" lang="en-US" altLang="en-US" sz="1800" b="1" i="0" u="none" strike="noStrike" cap="none" normalizeH="0" baseline="0" dirty="0" smtClean="0">
                <a:ln>
                  <a:noFill/>
                </a:ln>
                <a:solidFill>
                  <a:schemeClr val="tx1"/>
                </a:solidFill>
                <a:effectLst/>
                <a:latin typeface="Arial" panose="020B0604020202020204" pitchFamily="34" charset="0"/>
              </a:rPr>
              <a:t>”</a:t>
            </a:r>
            <a:br>
              <a:rPr kumimoji="0" lang="en-US" altLang="en-US" sz="1800" b="1" i="0" u="none" strike="noStrike" cap="none" normalizeH="0" baseline="0" dirty="0" smtClean="0">
                <a:ln>
                  <a:noFill/>
                </a:ln>
                <a:solidFill>
                  <a:schemeClr val="tx1"/>
                </a:solidFill>
                <a:effectLst/>
                <a:latin typeface="Arial" panose="020B0604020202020204" pitchFamily="34" charset="0"/>
              </a:rPr>
            </a:br>
            <a:r>
              <a:rPr lang="en-US" altLang="en-US" sz="1800" dirty="0">
                <a:latin typeface="Arial" panose="020B0604020202020204" pitchFamily="34" charset="0"/>
              </a:rPr>
              <a:t/>
            </a:r>
            <a:br>
              <a:rPr lang="en-US" altLang="en-US" sz="1800" dirty="0">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lang="en-US" altLang="en-US" sz="1400" dirty="0">
                <a:latin typeface="Arial" panose="020B0604020202020204" pitchFamily="34" charset="0"/>
              </a:rPr>
              <a:t>H</a:t>
            </a:r>
            <a:r>
              <a:rPr kumimoji="0" lang="en-US" altLang="en-US" sz="1400" b="0" i="0" u="none" strike="noStrike" cap="none" normalizeH="0" baseline="0" dirty="0" smtClean="0">
                <a:ln>
                  <a:noFill/>
                </a:ln>
                <a:solidFill>
                  <a:schemeClr val="tx1"/>
                </a:solidFill>
                <a:effectLst/>
                <a:latin typeface="Arial" panose="020B0604020202020204" pitchFamily="34" charset="0"/>
              </a:rPr>
              <a:t>ighlights the need to bring awareness </a:t>
            </a:r>
            <a:r>
              <a:rPr lang="en-US" altLang="en-US" sz="1400" dirty="0" smtClean="0">
                <a:latin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rPr>
              <a:t>and innovative </a:t>
            </a:r>
            <a:r>
              <a:rPr kumimoji="0" lang="en-US" altLang="en-US" sz="1400" b="0" i="0" u="none" strike="noStrike" cap="none" normalizeH="0" dirty="0" smtClean="0">
                <a:ln>
                  <a:noFill/>
                </a:ln>
                <a:solidFill>
                  <a:schemeClr val="tx1"/>
                </a:solidFill>
                <a:effectLst/>
                <a:latin typeface="Arial" panose="020B0604020202020204" pitchFamily="34"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rPr>
              <a:t>and social initiative for it to reach a greater public and to serve as a bridge between generations and cultures.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4644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algn="ctr"/>
            <a:r>
              <a:rPr lang="en-GB" sz="2000" dirty="0">
                <a:latin typeface="+mn-lt"/>
              </a:rPr>
              <a:t>Family Responsibilities </a:t>
            </a:r>
          </a:p>
        </p:txBody>
      </p:sp>
      <p:sp>
        <p:nvSpPr>
          <p:cNvPr id="3" name="Rectangle 2"/>
          <p:cNvSpPr/>
          <p:nvPr/>
        </p:nvSpPr>
        <p:spPr>
          <a:xfrm>
            <a:off x="2320507" y="1595887"/>
            <a:ext cx="8652294" cy="3970318"/>
          </a:xfrm>
          <a:prstGeom prst="rect">
            <a:avLst/>
          </a:prstGeom>
        </p:spPr>
        <p:txBody>
          <a:bodyPr wrap="square">
            <a:spAutoFit/>
          </a:bodyPr>
          <a:lstStyle/>
          <a:p>
            <a:r>
              <a:rPr lang="en-GB" dirty="0">
                <a:latin typeface="Calibri" panose="020F0502020204030204" pitchFamily="34" charset="0"/>
              </a:rPr>
              <a:t>It is simply not acceptable to observe shifts in the way relationships</a:t>
            </a:r>
          </a:p>
          <a:p>
            <a:r>
              <a:rPr lang="en-GB" dirty="0">
                <a:latin typeface="Calibri" panose="020F0502020204030204" pitchFamily="34" charset="0"/>
              </a:rPr>
              <a:t>unfold between adults and their parents and to characterize them as in</a:t>
            </a:r>
          </a:p>
          <a:p>
            <a:r>
              <a:rPr lang="en-GB" dirty="0">
                <a:latin typeface="Calibri" panose="020F0502020204030204" pitchFamily="34" charset="0"/>
              </a:rPr>
              <a:t>decline. </a:t>
            </a:r>
            <a:endParaRPr lang="en-GB" dirty="0" smtClean="0">
              <a:latin typeface="Calibri" panose="020F0502020204030204" pitchFamily="34" charset="0"/>
            </a:endParaRPr>
          </a:p>
          <a:p>
            <a:endParaRPr lang="en-GB" dirty="0">
              <a:latin typeface="Calibri" panose="020F0502020204030204" pitchFamily="34" charset="0"/>
            </a:endParaRPr>
          </a:p>
          <a:p>
            <a:r>
              <a:rPr lang="en-GB" dirty="0" smtClean="0">
                <a:latin typeface="Calibri" panose="020F0502020204030204" pitchFamily="34" charset="0"/>
              </a:rPr>
              <a:t>Too </a:t>
            </a:r>
            <a:r>
              <a:rPr lang="en-GB" dirty="0">
                <a:latin typeface="Calibri" panose="020F0502020204030204" pitchFamily="34" charset="0"/>
              </a:rPr>
              <a:t>much irresponsible commentary has already placed into the</a:t>
            </a:r>
          </a:p>
          <a:p>
            <a:r>
              <a:rPr lang="en-GB" dirty="0">
                <a:latin typeface="Calibri" panose="020F0502020204030204" pitchFamily="34" charset="0"/>
              </a:rPr>
              <a:t>political discourse the view that the growth in the numbers and proportion</a:t>
            </a:r>
          </a:p>
          <a:p>
            <a:r>
              <a:rPr lang="en-GB" dirty="0">
                <a:latin typeface="Calibri" panose="020F0502020204030204" pitchFamily="34" charset="0"/>
              </a:rPr>
              <a:t>of older people is unsustainable. </a:t>
            </a:r>
            <a:endParaRPr lang="en-GB" dirty="0" smtClean="0">
              <a:latin typeface="Calibri" panose="020F0502020204030204" pitchFamily="34" charset="0"/>
            </a:endParaRPr>
          </a:p>
          <a:p>
            <a:endParaRPr lang="en-GB" dirty="0">
              <a:latin typeface="Calibri" panose="020F0502020204030204" pitchFamily="34" charset="0"/>
            </a:endParaRPr>
          </a:p>
          <a:p>
            <a:r>
              <a:rPr lang="en-GB" dirty="0" smtClean="0">
                <a:latin typeface="Calibri" panose="020F0502020204030204" pitchFamily="34" charset="0"/>
              </a:rPr>
              <a:t>Immediately </a:t>
            </a:r>
            <a:r>
              <a:rPr lang="en-GB" dirty="0">
                <a:latin typeface="Calibri" panose="020F0502020204030204" pitchFamily="34" charset="0"/>
              </a:rPr>
              <a:t>following this observation</a:t>
            </a:r>
          </a:p>
          <a:p>
            <a:r>
              <a:rPr lang="en-GB" dirty="0">
                <a:latin typeface="Calibri" panose="020F0502020204030204" pitchFamily="34" charset="0"/>
              </a:rPr>
              <a:t>comes the cry from ideologues of the right and politicians of a timid and</a:t>
            </a:r>
          </a:p>
          <a:p>
            <a:r>
              <a:rPr lang="en-GB" dirty="0">
                <a:latin typeface="Calibri" panose="020F0502020204030204" pitchFamily="34" charset="0"/>
              </a:rPr>
              <a:t>populist nature that the state must step back from its commitments to</a:t>
            </a:r>
          </a:p>
          <a:p>
            <a:r>
              <a:rPr lang="en-GB" dirty="0">
                <a:latin typeface="Calibri" panose="020F0502020204030204" pitchFamily="34" charset="0"/>
              </a:rPr>
              <a:t>the old and poor, leaving them to the primary responsibility of their own</a:t>
            </a:r>
          </a:p>
          <a:p>
            <a:r>
              <a:rPr lang="en-GB" dirty="0">
                <a:latin typeface="Calibri" panose="020F0502020204030204" pitchFamily="34" charset="0"/>
              </a:rPr>
              <a:t>resources and those of their families. In turn, families are chastised for</a:t>
            </a:r>
          </a:p>
          <a:p>
            <a:r>
              <a:rPr lang="en-GB" dirty="0">
                <a:latin typeface="Calibri" panose="020F0502020204030204" pitchFamily="34" charset="0"/>
              </a:rPr>
              <a:t>failing in their responsibilities.</a:t>
            </a:r>
          </a:p>
        </p:txBody>
      </p:sp>
    </p:spTree>
    <p:extLst>
      <p:ext uri="{BB962C8B-B14F-4D97-AF65-F5344CB8AC3E}">
        <p14:creationId xmlns:p14="http://schemas.microsoft.com/office/powerpoint/2010/main" val="68211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6" y="-156531"/>
            <a:ext cx="11309231" cy="654483"/>
          </a:xfrm>
        </p:spPr>
        <p:txBody>
          <a:bodyPr/>
          <a:lstStyle/>
          <a:p>
            <a:pPr algn="ctr"/>
            <a:r>
              <a:rPr lang="en-GB" sz="2000" dirty="0">
                <a:latin typeface="+mn-lt"/>
              </a:rPr>
              <a:t>Procession of the </a:t>
            </a:r>
            <a:r>
              <a:rPr lang="en-GB" sz="2000" dirty="0" smtClean="0">
                <a:latin typeface="+mn-lt"/>
              </a:rPr>
              <a:t>Generations</a:t>
            </a:r>
            <a:endParaRPr lang="en-GB" dirty="0">
              <a:latin typeface="+mn-lt"/>
            </a:endParaRPr>
          </a:p>
        </p:txBody>
      </p:sp>
      <p:sp>
        <p:nvSpPr>
          <p:cNvPr id="3" name="Rectangle 2"/>
          <p:cNvSpPr/>
          <p:nvPr/>
        </p:nvSpPr>
        <p:spPr>
          <a:xfrm>
            <a:off x="317739" y="731168"/>
            <a:ext cx="11844067" cy="5632311"/>
          </a:xfrm>
          <a:prstGeom prst="rect">
            <a:avLst/>
          </a:prstGeom>
        </p:spPr>
        <p:txBody>
          <a:bodyPr wrap="square">
            <a:spAutoFit/>
          </a:bodyPr>
          <a:lstStyle/>
          <a:p>
            <a:r>
              <a:rPr lang="en-GB" dirty="0"/>
              <a:t>The nature of the solidarity </a:t>
            </a:r>
            <a:r>
              <a:rPr lang="en-GB" u="sng" dirty="0"/>
              <a:t>between</a:t>
            </a:r>
            <a:r>
              <a:rPr lang="en-GB" dirty="0"/>
              <a:t> individuals and within the fabric</a:t>
            </a:r>
          </a:p>
          <a:p>
            <a:r>
              <a:rPr lang="en-GB" dirty="0"/>
              <a:t>of organized society has been the subject of philosophical examination</a:t>
            </a:r>
          </a:p>
          <a:p>
            <a:r>
              <a:rPr lang="en-GB" dirty="0"/>
              <a:t>throughout recorded history. In modem times, we look to the formative</a:t>
            </a:r>
          </a:p>
          <a:p>
            <a:r>
              <a:rPr lang="en-GB" dirty="0"/>
              <a:t>work of </a:t>
            </a:r>
            <a:r>
              <a:rPr lang="en-GB" b="1" dirty="0"/>
              <a:t>Locke and Rousseau</a:t>
            </a:r>
            <a:r>
              <a:rPr lang="en-GB" dirty="0"/>
              <a:t>. </a:t>
            </a:r>
            <a:endParaRPr lang="en-GB" dirty="0" smtClean="0"/>
          </a:p>
          <a:p>
            <a:r>
              <a:rPr lang="en-GB" dirty="0" smtClean="0"/>
              <a:t>                                                                                                                                                                  </a:t>
            </a:r>
            <a:r>
              <a:rPr lang="en-GB" sz="1200" dirty="0" smtClean="0"/>
              <a:t>John Locke</a:t>
            </a:r>
          </a:p>
          <a:p>
            <a:r>
              <a:rPr lang="en-GB" i="1" dirty="0"/>
              <a:t>The Social Contract</a:t>
            </a:r>
            <a:r>
              <a:rPr lang="en-GB" dirty="0"/>
              <a:t> argued against the idea that monarchs were divinely empowered to </a:t>
            </a:r>
            <a:endParaRPr lang="en-GB" dirty="0" smtClean="0"/>
          </a:p>
          <a:p>
            <a:r>
              <a:rPr lang="en-GB" dirty="0" smtClean="0"/>
              <a:t>legislate</a:t>
            </a:r>
            <a:r>
              <a:rPr lang="en-GB" dirty="0"/>
              <a:t>. </a:t>
            </a:r>
            <a:r>
              <a:rPr lang="en-GB" dirty="0" smtClean="0"/>
              <a:t>Rousseau </a:t>
            </a:r>
            <a:r>
              <a:rPr lang="en-GB" dirty="0"/>
              <a:t>asserts that only the people, who are sovereign, have that all-powerful right.</a:t>
            </a:r>
            <a:endParaRPr lang="en-GB" dirty="0" smtClean="0"/>
          </a:p>
          <a:p>
            <a:endParaRPr lang="en-GB" dirty="0" smtClean="0"/>
          </a:p>
          <a:p>
            <a:r>
              <a:rPr lang="en-GB" dirty="0" smtClean="0"/>
              <a:t>When </a:t>
            </a:r>
            <a:r>
              <a:rPr lang="en-GB" dirty="0"/>
              <a:t>Locke wrote of the social contract</a:t>
            </a:r>
          </a:p>
          <a:p>
            <a:r>
              <a:rPr lang="en-GB" dirty="0" smtClean="0"/>
              <a:t>in </a:t>
            </a:r>
            <a:r>
              <a:rPr lang="en-GB" dirty="0"/>
              <a:t>the late 17th century, he drew on existing </a:t>
            </a:r>
            <a:r>
              <a:rPr lang="en-GB" dirty="0" smtClean="0"/>
              <a:t>concepts of </a:t>
            </a:r>
            <a:r>
              <a:rPr lang="en-GB" dirty="0"/>
              <a:t>popular </a:t>
            </a:r>
            <a:r>
              <a:rPr lang="en-GB" dirty="0" smtClean="0"/>
              <a:t>consent.                                                        </a:t>
            </a:r>
            <a:endParaRPr lang="en-GB" sz="1400" dirty="0" smtClean="0"/>
          </a:p>
          <a:p>
            <a:r>
              <a:rPr lang="en-GB" dirty="0" smtClean="0"/>
              <a:t>He </a:t>
            </a:r>
            <a:r>
              <a:rPr lang="en-GB" dirty="0"/>
              <a:t>refined them to provide </a:t>
            </a:r>
            <a:r>
              <a:rPr lang="en-GB" dirty="0" smtClean="0"/>
              <a:t>an explanation </a:t>
            </a:r>
            <a:r>
              <a:rPr lang="en-GB" dirty="0"/>
              <a:t>of the legitimacy of government </a:t>
            </a:r>
            <a:r>
              <a:rPr lang="en-GB" dirty="0" smtClean="0"/>
              <a:t>                                                        </a:t>
            </a:r>
            <a:r>
              <a:rPr lang="en-GB" sz="1200" dirty="0" smtClean="0"/>
              <a:t>Jean-Jacques </a:t>
            </a:r>
            <a:r>
              <a:rPr lang="en-GB" sz="1200" dirty="0"/>
              <a:t>Rousseau </a:t>
            </a:r>
            <a:endParaRPr lang="en-GB" sz="1200" dirty="0" smtClean="0"/>
          </a:p>
          <a:p>
            <a:r>
              <a:rPr lang="en-GB" dirty="0" smtClean="0"/>
              <a:t>and </a:t>
            </a:r>
            <a:r>
              <a:rPr lang="en-GB" dirty="0"/>
              <a:t>the proper </a:t>
            </a:r>
            <a:r>
              <a:rPr lang="en-GB" dirty="0" smtClean="0"/>
              <a:t>relationship between </a:t>
            </a:r>
            <a:r>
              <a:rPr lang="en-GB" dirty="0"/>
              <a:t>governments and their </a:t>
            </a:r>
            <a:r>
              <a:rPr lang="en-GB" dirty="0" smtClean="0"/>
              <a:t>subjects</a:t>
            </a:r>
            <a:endParaRPr lang="en-GB" sz="1200" dirty="0" smtClean="0"/>
          </a:p>
          <a:p>
            <a:r>
              <a:rPr lang="en-GB" dirty="0" smtClean="0"/>
              <a:t>in </a:t>
            </a:r>
            <a:r>
              <a:rPr lang="en-GB" dirty="0"/>
              <a:t>terms of the latter’s obedience</a:t>
            </a:r>
            <a:r>
              <a:rPr lang="en-GB" dirty="0" smtClean="0"/>
              <a:t>.                                                                                             </a:t>
            </a:r>
            <a:endParaRPr lang="en-GB" sz="1600" dirty="0" smtClean="0"/>
          </a:p>
          <a:p>
            <a:endParaRPr lang="en-GB" dirty="0"/>
          </a:p>
          <a:p>
            <a:r>
              <a:rPr lang="en-GB" dirty="0"/>
              <a:t>Believing that government could only exist on the basis of consent,</a:t>
            </a:r>
          </a:p>
          <a:p>
            <a:r>
              <a:rPr lang="en-GB" dirty="0"/>
              <a:t>Locke declared that rulers were entitled to obedience but only if </a:t>
            </a:r>
            <a:r>
              <a:rPr lang="en-GB" dirty="0" smtClean="0"/>
              <a:t>their                          </a:t>
            </a:r>
            <a:endParaRPr lang="en-GB" dirty="0"/>
          </a:p>
          <a:p>
            <a:r>
              <a:rPr lang="en-GB" dirty="0"/>
              <a:t>subjects had actually consented to obey and so were committed to showing</a:t>
            </a:r>
          </a:p>
          <a:p>
            <a:r>
              <a:rPr lang="en-GB" dirty="0"/>
              <a:t>that they had consented and voluntarily agreed, even when it looked</a:t>
            </a:r>
          </a:p>
          <a:p>
            <a:r>
              <a:rPr lang="en-GB" dirty="0"/>
              <a:t>as if they had not. </a:t>
            </a:r>
            <a:r>
              <a:rPr lang="en-GB" b="1" dirty="0"/>
              <a:t>By linking consent with obligation as integral </a:t>
            </a:r>
            <a:r>
              <a:rPr lang="en-GB" b="1" dirty="0" smtClean="0"/>
              <a:t>features of civil                                                                                                 society</a:t>
            </a:r>
            <a:r>
              <a:rPr lang="en-GB" b="1" dirty="0"/>
              <a:t>, </a:t>
            </a:r>
            <a:r>
              <a:rPr lang="en-GB" b="1" dirty="0" smtClean="0"/>
              <a:t>his </a:t>
            </a:r>
            <a:r>
              <a:rPr lang="en-GB" b="1" dirty="0"/>
              <a:t>writings served to fashion contemporary liberal </a:t>
            </a:r>
            <a:r>
              <a:rPr lang="en-GB" b="1" dirty="0" smtClean="0"/>
              <a:t>political philosophy</a:t>
            </a:r>
            <a:r>
              <a:rPr lang="en-GB" b="1" dirty="0"/>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1406" y="497952"/>
            <a:ext cx="1337094" cy="17252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6782" y="2223235"/>
            <a:ext cx="1242203" cy="13974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055" y="3775475"/>
            <a:ext cx="1613697" cy="2588004"/>
          </a:xfrm>
          <a:prstGeom prst="rect">
            <a:avLst/>
          </a:prstGeom>
        </p:spPr>
      </p:pic>
    </p:spTree>
    <p:extLst>
      <p:ext uri="{BB962C8B-B14F-4D97-AF65-F5344CB8AC3E}">
        <p14:creationId xmlns:p14="http://schemas.microsoft.com/office/powerpoint/2010/main" val="252181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76" y="477861"/>
            <a:ext cx="10515600" cy="642365"/>
          </a:xfrm>
        </p:spPr>
        <p:txBody>
          <a:bodyPr>
            <a:normAutofit/>
          </a:bodyPr>
          <a:lstStyle/>
          <a:p>
            <a:pPr algn="ctr"/>
            <a:r>
              <a:rPr lang="en-GB" sz="2000" dirty="0" smtClean="0">
                <a:latin typeface="+mn-lt"/>
              </a:rPr>
              <a:t>The Contract Between the </a:t>
            </a:r>
            <a:r>
              <a:rPr lang="en-GB" sz="2000" dirty="0" smtClean="0">
                <a:latin typeface="+mn-lt"/>
              </a:rPr>
              <a:t>Generations</a:t>
            </a:r>
            <a:br>
              <a:rPr lang="en-GB" sz="2000" dirty="0" smtClean="0">
                <a:latin typeface="+mn-lt"/>
              </a:rPr>
            </a:br>
            <a:r>
              <a:rPr lang="en-GB" sz="2000" dirty="0" smtClean="0">
                <a:latin typeface="+mn-lt"/>
              </a:rPr>
              <a:t>The Procession of the Generations</a:t>
            </a:r>
            <a:endParaRPr lang="en-GB" sz="2000" dirty="0">
              <a:latin typeface="+mn-lt"/>
            </a:endParaRPr>
          </a:p>
        </p:txBody>
      </p:sp>
      <p:sp>
        <p:nvSpPr>
          <p:cNvPr id="4" name="Rectangle 3"/>
          <p:cNvSpPr/>
          <p:nvPr/>
        </p:nvSpPr>
        <p:spPr>
          <a:xfrm>
            <a:off x="2156603" y="1528676"/>
            <a:ext cx="8850702" cy="4524315"/>
          </a:xfrm>
          <a:prstGeom prst="rect">
            <a:avLst/>
          </a:prstGeom>
        </p:spPr>
        <p:txBody>
          <a:bodyPr wrap="square">
            <a:spAutoFit/>
          </a:bodyPr>
          <a:lstStyle/>
          <a:p>
            <a:r>
              <a:rPr lang="en-GB" dirty="0">
                <a:latin typeface="Calibri" panose="020F0502020204030204" pitchFamily="34" charset="0"/>
              </a:rPr>
              <a:t>T</a:t>
            </a:r>
            <a:r>
              <a:rPr lang="en-GB" dirty="0" smtClean="0">
                <a:latin typeface="Calibri" panose="020F0502020204030204" pitchFamily="34" charset="0"/>
              </a:rPr>
              <a:t>he </a:t>
            </a:r>
            <a:r>
              <a:rPr lang="en-GB" dirty="0">
                <a:latin typeface="Calibri" panose="020F0502020204030204" pitchFamily="34" charset="0"/>
              </a:rPr>
              <a:t>image of a procession is progressive, </a:t>
            </a:r>
            <a:r>
              <a:rPr lang="en-GB" dirty="0" smtClean="0">
                <a:latin typeface="Calibri" panose="020F0502020204030204" pitchFamily="34" charset="0"/>
              </a:rPr>
              <a:t>optimistic, and </a:t>
            </a:r>
            <a:r>
              <a:rPr lang="en-GB" dirty="0">
                <a:latin typeface="Calibri" panose="020F0502020204030204" pitchFamily="34" charset="0"/>
              </a:rPr>
              <a:t>modern</a:t>
            </a:r>
            <a:r>
              <a:rPr lang="en-GB" dirty="0" smtClean="0">
                <a:latin typeface="Calibri" panose="020F0502020204030204" pitchFamily="34" charset="0"/>
              </a:rPr>
              <a:t>.</a:t>
            </a:r>
          </a:p>
          <a:p>
            <a:r>
              <a:rPr lang="en-GB" dirty="0" smtClean="0">
                <a:latin typeface="Calibri" panose="020F0502020204030204" pitchFamily="34" charset="0"/>
              </a:rPr>
              <a:t> </a:t>
            </a:r>
            <a:r>
              <a:rPr lang="en-GB" dirty="0">
                <a:latin typeface="Calibri" panose="020F0502020204030204" pitchFamily="34" charset="0"/>
              </a:rPr>
              <a:t>Also at risk in the intergenerational debate is </a:t>
            </a:r>
            <a:r>
              <a:rPr lang="en-GB" dirty="0" smtClean="0">
                <a:latin typeface="Calibri" panose="020F0502020204030204" pitchFamily="34" charset="0"/>
              </a:rPr>
              <a:t>another metaphor— </a:t>
            </a:r>
          </a:p>
          <a:p>
            <a:r>
              <a:rPr lang="en-GB" i="1" dirty="0" smtClean="0">
                <a:latin typeface="Calibri" panose="020F0502020204030204" pitchFamily="34" charset="0"/>
              </a:rPr>
              <a:t>that </a:t>
            </a:r>
            <a:r>
              <a:rPr lang="en-GB" i="1" dirty="0">
                <a:latin typeface="Calibri" panose="020F0502020204030204" pitchFamily="34" charset="0"/>
              </a:rPr>
              <a:t>of the contract</a:t>
            </a:r>
            <a:r>
              <a:rPr lang="en-GB" dirty="0">
                <a:latin typeface="Calibri" panose="020F0502020204030204" pitchFamily="34" charset="0"/>
              </a:rPr>
              <a:t>. </a:t>
            </a:r>
            <a:endParaRPr lang="en-GB" dirty="0" smtClean="0">
              <a:latin typeface="Calibri" panose="020F0502020204030204" pitchFamily="34" charset="0"/>
            </a:endParaRPr>
          </a:p>
          <a:p>
            <a:endParaRPr lang="en-GB" dirty="0">
              <a:latin typeface="Calibri" panose="020F0502020204030204" pitchFamily="34" charset="0"/>
            </a:endParaRPr>
          </a:p>
          <a:p>
            <a:r>
              <a:rPr lang="en-GB" dirty="0" smtClean="0">
                <a:latin typeface="Calibri" panose="020F0502020204030204" pitchFamily="34" charset="0"/>
              </a:rPr>
              <a:t>Human </a:t>
            </a:r>
            <a:r>
              <a:rPr lang="en-GB" dirty="0">
                <a:latin typeface="Calibri" panose="020F0502020204030204" pitchFamily="34" charset="0"/>
              </a:rPr>
              <a:t>societies that are not </a:t>
            </a:r>
            <a:r>
              <a:rPr lang="en-GB" dirty="0" smtClean="0">
                <a:latin typeface="Calibri" panose="020F0502020204030204" pitchFamily="34" charset="0"/>
              </a:rPr>
              <a:t>subject to </a:t>
            </a:r>
            <a:r>
              <a:rPr lang="en-GB" dirty="0">
                <a:latin typeface="Calibri" panose="020F0502020204030204" pitchFamily="34" charset="0"/>
              </a:rPr>
              <a:t>totalitarian regimes are </a:t>
            </a:r>
            <a:endParaRPr lang="en-GB" dirty="0" smtClean="0">
              <a:latin typeface="Calibri" panose="020F0502020204030204" pitchFamily="34" charset="0"/>
            </a:endParaRPr>
          </a:p>
          <a:p>
            <a:r>
              <a:rPr lang="en-GB" dirty="0" smtClean="0">
                <a:latin typeface="Calibri" panose="020F0502020204030204" pitchFamily="34" charset="0"/>
              </a:rPr>
              <a:t>founded </a:t>
            </a:r>
            <a:r>
              <a:rPr lang="en-GB" dirty="0">
                <a:latin typeface="Calibri" panose="020F0502020204030204" pitchFamily="34" charset="0"/>
              </a:rPr>
              <a:t>on contracts, written (in law) </a:t>
            </a:r>
            <a:r>
              <a:rPr lang="en-GB" dirty="0" smtClean="0">
                <a:latin typeface="Calibri" panose="020F0502020204030204" pitchFamily="34" charset="0"/>
              </a:rPr>
              <a:t>and unwritten</a:t>
            </a:r>
            <a:r>
              <a:rPr lang="en-GB" dirty="0">
                <a:latin typeface="Calibri" panose="020F0502020204030204" pitchFamily="34" charset="0"/>
              </a:rPr>
              <a:t>. </a:t>
            </a:r>
            <a:endParaRPr lang="en-GB" dirty="0" smtClean="0">
              <a:latin typeface="Calibri" panose="020F0502020204030204" pitchFamily="34" charset="0"/>
            </a:endParaRPr>
          </a:p>
          <a:p>
            <a:endParaRPr lang="en-GB" dirty="0">
              <a:latin typeface="Calibri" panose="020F0502020204030204" pitchFamily="34" charset="0"/>
            </a:endParaRPr>
          </a:p>
          <a:p>
            <a:r>
              <a:rPr lang="en-GB" i="1" dirty="0" smtClean="0">
                <a:latin typeface="Calibri" panose="020F0502020204030204" pitchFamily="34" charset="0"/>
              </a:rPr>
              <a:t>The </a:t>
            </a:r>
            <a:r>
              <a:rPr lang="en-GB" i="1" dirty="0">
                <a:latin typeface="Calibri" panose="020F0502020204030204" pitchFamily="34" charset="0"/>
              </a:rPr>
              <a:t>principal ingredients are consent and trust.</a:t>
            </a:r>
            <a:r>
              <a:rPr lang="en-GB" dirty="0">
                <a:latin typeface="Calibri" panose="020F0502020204030204" pitchFamily="34" charset="0"/>
              </a:rPr>
              <a:t> </a:t>
            </a:r>
            <a:endParaRPr lang="en-GB" dirty="0" smtClean="0">
              <a:latin typeface="Calibri" panose="020F0502020204030204" pitchFamily="34" charset="0"/>
            </a:endParaRPr>
          </a:p>
          <a:p>
            <a:endParaRPr lang="en-GB" dirty="0">
              <a:latin typeface="Calibri" panose="020F0502020204030204" pitchFamily="34" charset="0"/>
            </a:endParaRPr>
          </a:p>
          <a:p>
            <a:r>
              <a:rPr lang="en-GB" dirty="0" smtClean="0">
                <a:latin typeface="Calibri" panose="020F0502020204030204" pitchFamily="34" charset="0"/>
              </a:rPr>
              <a:t>There </a:t>
            </a:r>
            <a:r>
              <a:rPr lang="en-GB" dirty="0">
                <a:latin typeface="Calibri" panose="020F0502020204030204" pitchFamily="34" charset="0"/>
              </a:rPr>
              <a:t>is </a:t>
            </a:r>
            <a:r>
              <a:rPr lang="en-GB" dirty="0" smtClean="0">
                <a:latin typeface="Calibri" panose="020F0502020204030204" pitchFamily="34" charset="0"/>
              </a:rPr>
              <a:t>an inescapable </a:t>
            </a:r>
            <a:r>
              <a:rPr lang="en-GB" dirty="0">
                <a:latin typeface="Calibri" panose="020F0502020204030204" pitchFamily="34" charset="0"/>
              </a:rPr>
              <a:t>recognition of </a:t>
            </a:r>
            <a:r>
              <a:rPr lang="en-GB" i="1" dirty="0">
                <a:latin typeface="Calibri" panose="020F0502020204030204" pitchFamily="34" charset="0"/>
              </a:rPr>
              <a:t>social exchange and </a:t>
            </a:r>
            <a:r>
              <a:rPr lang="en-GB" i="1" dirty="0" smtClean="0">
                <a:latin typeface="Calibri" panose="020F0502020204030204" pitchFamily="34" charset="0"/>
              </a:rPr>
              <a:t>reciprocity, </a:t>
            </a:r>
          </a:p>
          <a:p>
            <a:r>
              <a:rPr lang="en-GB" dirty="0" smtClean="0">
                <a:latin typeface="Calibri" panose="020F0502020204030204" pitchFamily="34" charset="0"/>
              </a:rPr>
              <a:t>in </a:t>
            </a:r>
            <a:r>
              <a:rPr lang="en-GB" dirty="0">
                <a:latin typeface="Calibri" panose="020F0502020204030204" pitchFamily="34" charset="0"/>
              </a:rPr>
              <a:t>those </a:t>
            </a:r>
            <a:r>
              <a:rPr lang="en-GB" dirty="0" smtClean="0">
                <a:latin typeface="Calibri" panose="020F0502020204030204" pitchFamily="34" charset="0"/>
              </a:rPr>
              <a:t>wider </a:t>
            </a:r>
            <a:r>
              <a:rPr lang="en-GB" i="1" dirty="0" smtClean="0">
                <a:latin typeface="Calibri" panose="020F0502020204030204" pitchFamily="34" charset="0"/>
              </a:rPr>
              <a:t>contracts </a:t>
            </a:r>
            <a:r>
              <a:rPr lang="en-GB" i="1" dirty="0">
                <a:latin typeface="Calibri" panose="020F0502020204030204" pitchFamily="34" charset="0"/>
              </a:rPr>
              <a:t>between strangers</a:t>
            </a:r>
            <a:r>
              <a:rPr lang="en-GB" dirty="0">
                <a:latin typeface="Calibri" panose="020F0502020204030204" pitchFamily="34" charset="0"/>
              </a:rPr>
              <a:t>. </a:t>
            </a:r>
            <a:endParaRPr lang="en-GB" dirty="0" smtClean="0">
              <a:latin typeface="Calibri" panose="020F0502020204030204" pitchFamily="34" charset="0"/>
            </a:endParaRPr>
          </a:p>
          <a:p>
            <a:endParaRPr lang="en-GB" dirty="0">
              <a:latin typeface="Calibri" panose="020F0502020204030204" pitchFamily="34" charset="0"/>
            </a:endParaRPr>
          </a:p>
          <a:p>
            <a:r>
              <a:rPr lang="en-GB" dirty="0" smtClean="0">
                <a:latin typeface="Calibri" panose="020F0502020204030204" pitchFamily="34" charset="0"/>
              </a:rPr>
              <a:t>The </a:t>
            </a:r>
            <a:r>
              <a:rPr lang="en-GB" dirty="0">
                <a:latin typeface="Calibri" panose="020F0502020204030204" pitchFamily="34" charset="0"/>
              </a:rPr>
              <a:t>compact between the generations </a:t>
            </a:r>
            <a:r>
              <a:rPr lang="en-GB" dirty="0" smtClean="0">
                <a:latin typeface="Calibri" panose="020F0502020204030204" pitchFamily="34" charset="0"/>
              </a:rPr>
              <a:t>is not </a:t>
            </a:r>
            <a:r>
              <a:rPr lang="en-GB" dirty="0">
                <a:latin typeface="Calibri" panose="020F0502020204030204" pitchFamily="34" charset="0"/>
              </a:rPr>
              <a:t>only between unknown parties but also between the dead, the </a:t>
            </a:r>
            <a:r>
              <a:rPr lang="en-GB" dirty="0" smtClean="0">
                <a:latin typeface="Calibri" panose="020F0502020204030204" pitchFamily="34" charset="0"/>
              </a:rPr>
              <a:t>living, and </a:t>
            </a:r>
            <a:r>
              <a:rPr lang="en-GB" dirty="0">
                <a:latin typeface="Calibri" panose="020F0502020204030204" pitchFamily="34" charset="0"/>
              </a:rPr>
              <a:t>the unborn. </a:t>
            </a:r>
            <a:endParaRPr lang="en-GB" dirty="0" smtClean="0">
              <a:latin typeface="Calibri" panose="020F0502020204030204" pitchFamily="34" charset="0"/>
            </a:endParaRPr>
          </a:p>
          <a:p>
            <a:endParaRPr lang="en-GB" dirty="0">
              <a:latin typeface="Calibri" panose="020F0502020204030204" pitchFamily="34" charset="0"/>
            </a:endParaRPr>
          </a:p>
          <a:p>
            <a:r>
              <a:rPr lang="en-GB" dirty="0" smtClean="0">
                <a:latin typeface="Calibri" panose="020F0502020204030204" pitchFamily="34" charset="0"/>
              </a:rPr>
              <a:t>It </a:t>
            </a:r>
            <a:r>
              <a:rPr lang="en-GB" dirty="0">
                <a:latin typeface="Calibri" panose="020F0502020204030204" pitchFamily="34" charset="0"/>
              </a:rPr>
              <a:t>is a moral responsibility to maintain the core of </a:t>
            </a:r>
            <a:r>
              <a:rPr lang="en-GB" dirty="0" smtClean="0">
                <a:latin typeface="Calibri" panose="020F0502020204030204" pitchFamily="34" charset="0"/>
              </a:rPr>
              <a:t>trust.</a:t>
            </a:r>
            <a:endParaRPr lang="en-GB" dirty="0">
              <a:latin typeface="Calibri" panose="020F0502020204030204" pitchFamily="34" charset="0"/>
            </a:endParaRPr>
          </a:p>
        </p:txBody>
      </p:sp>
    </p:spTree>
    <p:extLst>
      <p:ext uri="{BB962C8B-B14F-4D97-AF65-F5344CB8AC3E}">
        <p14:creationId xmlns:p14="http://schemas.microsoft.com/office/powerpoint/2010/main" val="4214543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154" y="146649"/>
            <a:ext cx="10515600" cy="629728"/>
          </a:xfrm>
        </p:spPr>
        <p:txBody>
          <a:bodyPr>
            <a:normAutofit/>
          </a:bodyPr>
          <a:lstStyle/>
          <a:p>
            <a:pPr algn="ctr"/>
            <a:r>
              <a:rPr lang="en-GB" sz="2000" dirty="0" smtClean="0">
                <a:latin typeface="+mn-lt"/>
              </a:rPr>
              <a:t>The pinch</a:t>
            </a:r>
            <a:endParaRPr lang="en-GB" sz="20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767" y="1345810"/>
            <a:ext cx="3095625" cy="4752975"/>
          </a:xfrm>
          <a:prstGeom prst="rect">
            <a:avLst/>
          </a:prstGeom>
        </p:spPr>
      </p:pic>
      <p:sp>
        <p:nvSpPr>
          <p:cNvPr id="4" name="Rectangle 3"/>
          <p:cNvSpPr/>
          <p:nvPr/>
        </p:nvSpPr>
        <p:spPr>
          <a:xfrm>
            <a:off x="301924" y="1516521"/>
            <a:ext cx="8324490" cy="4801314"/>
          </a:xfrm>
          <a:prstGeom prst="rect">
            <a:avLst/>
          </a:prstGeom>
        </p:spPr>
        <p:txBody>
          <a:bodyPr wrap="square">
            <a:spAutoFit/>
          </a:bodyPr>
          <a:lstStyle/>
          <a:p>
            <a:r>
              <a:rPr lang="en-GB" dirty="0" smtClean="0"/>
              <a:t>“The baby boom of 1945-65 produced the wealth, baby boomers now run our country; by virtue of their biggest, richest generation that Britain has ever known. </a:t>
            </a:r>
          </a:p>
          <a:p>
            <a:endParaRPr lang="en-GB" dirty="0"/>
          </a:p>
          <a:p>
            <a:r>
              <a:rPr lang="en-GB" dirty="0" smtClean="0"/>
              <a:t>Today, at the peak of their power and their sheer demographic power, they have fashioned the world around them in a way that meets all of their housing, healthcare and financial needs.” </a:t>
            </a:r>
            <a:endParaRPr lang="en-GB" dirty="0"/>
          </a:p>
          <a:p>
            <a:endParaRPr lang="en-GB" dirty="0" smtClean="0"/>
          </a:p>
          <a:p>
            <a:r>
              <a:rPr lang="en-GB" dirty="0" smtClean="0"/>
              <a:t>David Willetts claims the baby boomer generation has attained this position at the expense of their children. Social, cultural and economic provision has been made for the reigning section of society, whilst the needs of the next generation have taken a back seat.</a:t>
            </a:r>
          </a:p>
          <a:p>
            <a:endParaRPr lang="en-GB" dirty="0"/>
          </a:p>
          <a:p>
            <a:r>
              <a:rPr lang="en-GB" dirty="0" smtClean="0"/>
              <a:t> Willetts argues that if our political, economic and cultural leaders do not begin to discharge their obligations to the future, the young people of today will be taxed more, work longer hours for less money, have lower social mobility and live in a degraded environment in order to pay for their parents' quality of life.</a:t>
            </a:r>
          </a:p>
          <a:p>
            <a:endParaRPr lang="en-GB" dirty="0"/>
          </a:p>
        </p:txBody>
      </p:sp>
    </p:spTree>
    <p:extLst>
      <p:ext uri="{BB962C8B-B14F-4D97-AF65-F5344CB8AC3E}">
        <p14:creationId xmlns:p14="http://schemas.microsoft.com/office/powerpoint/2010/main" val="2791768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826" y="140839"/>
            <a:ext cx="10515600" cy="989222"/>
          </a:xfrm>
        </p:spPr>
        <p:txBody>
          <a:bodyPr>
            <a:normAutofit/>
          </a:bodyPr>
          <a:lstStyle/>
          <a:p>
            <a:pPr algn="ctr"/>
            <a:r>
              <a:rPr lang="en-GB" sz="2000" dirty="0" smtClean="0">
                <a:latin typeface="+mn-lt"/>
              </a:rPr>
              <a:t>Who are the Baby boomers?</a:t>
            </a:r>
            <a:endParaRPr lang="en-GB" sz="2000" dirty="0">
              <a:latin typeface="+mn-lt"/>
            </a:endParaRPr>
          </a:p>
        </p:txBody>
      </p:sp>
      <p:sp>
        <p:nvSpPr>
          <p:cNvPr id="3" name="Rectangle 2"/>
          <p:cNvSpPr/>
          <p:nvPr/>
        </p:nvSpPr>
        <p:spPr>
          <a:xfrm>
            <a:off x="1802920" y="2581598"/>
            <a:ext cx="9954883" cy="3580339"/>
          </a:xfrm>
          <a:prstGeom prst="rect">
            <a:avLst/>
          </a:prstGeom>
        </p:spPr>
        <p:txBody>
          <a:bodyPr wrap="square">
            <a:spAutoFit/>
          </a:bodyPr>
          <a:lstStyle/>
          <a:p>
            <a:pPr>
              <a:lnSpc>
                <a:spcPct val="107000"/>
              </a:lnSpc>
              <a:spcAft>
                <a:spcPts val="800"/>
              </a:spcAft>
            </a:pPr>
            <a:endParaRPr lang="en-GB"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GB"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GB"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GB" b="1" dirty="0" smtClean="0">
                <a:latin typeface="Times New Roman" panose="02020603050405020304" pitchFamily="18" charset="0"/>
                <a:ea typeface="Times New Roman" panose="02020603050405020304" pitchFamily="18" charset="0"/>
                <a:cs typeface="Times New Roman" panose="02020603050405020304" pitchFamily="18" charset="0"/>
              </a:rPr>
              <a:t>Baby </a:t>
            </a:r>
            <a:r>
              <a:rPr lang="en-GB" b="1" dirty="0">
                <a:latin typeface="Times New Roman" panose="02020603050405020304" pitchFamily="18" charset="0"/>
                <a:ea typeface="Times New Roman" panose="02020603050405020304" pitchFamily="18" charset="0"/>
                <a:cs typeface="Times New Roman" panose="02020603050405020304" pitchFamily="18" charset="0"/>
              </a:rPr>
              <a:t>Boomers</a:t>
            </a:r>
            <a:r>
              <a:rPr lang="en-GB" dirty="0">
                <a:latin typeface="Times New Roman" panose="02020603050405020304" pitchFamily="18" charset="0"/>
                <a:ea typeface="Times New Roman" panose="02020603050405020304" pitchFamily="18" charset="0"/>
                <a:cs typeface="Times New Roman" panose="02020603050405020304" pitchFamily="18" charset="0"/>
              </a:rPr>
              <a:t>: 1946~1953 to 1964</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latin typeface="Times New Roman" panose="02020603050405020304" pitchFamily="18" charset="0"/>
                <a:ea typeface="Times New Roman" panose="02020603050405020304" pitchFamily="18" charset="0"/>
                <a:cs typeface="Times New Roman" panose="02020603050405020304" pitchFamily="18" charset="0"/>
              </a:rPr>
              <a:t>This would make baby boomers, in the year </a:t>
            </a:r>
            <a:r>
              <a:rPr lang="en-GB" i="1" dirty="0" smtClean="0">
                <a:latin typeface="Times New Roman" panose="02020603050405020304" pitchFamily="18" charset="0"/>
                <a:ea typeface="Times New Roman" panose="02020603050405020304" pitchFamily="18" charset="0"/>
                <a:cs typeface="Times New Roman" panose="02020603050405020304" pitchFamily="18" charset="0"/>
              </a:rPr>
              <a:t>2017, </a:t>
            </a:r>
            <a:r>
              <a:rPr lang="en-GB" i="1" dirty="0">
                <a:latin typeface="Times New Roman" panose="02020603050405020304" pitchFamily="18" charset="0"/>
                <a:ea typeface="Times New Roman" panose="02020603050405020304" pitchFamily="18" charset="0"/>
                <a:cs typeface="Times New Roman" panose="02020603050405020304" pitchFamily="18" charset="0"/>
              </a:rPr>
              <a:t>somewhere in </a:t>
            </a:r>
            <a:r>
              <a:rPr lang="en-GB" i="1" dirty="0" smtClean="0">
                <a:latin typeface="Times New Roman" panose="02020603050405020304" pitchFamily="18" charset="0"/>
                <a:ea typeface="Times New Roman" panose="02020603050405020304" pitchFamily="18" charset="0"/>
                <a:cs typeface="Times New Roman" panose="02020603050405020304" pitchFamily="18" charset="0"/>
              </a:rPr>
              <a:t>the range </a:t>
            </a:r>
            <a:r>
              <a:rPr lang="en-GB" i="1" dirty="0">
                <a:latin typeface="Times New Roman" panose="02020603050405020304" pitchFamily="18" charset="0"/>
                <a:ea typeface="Times New Roman" panose="02020603050405020304" pitchFamily="18" charset="0"/>
                <a:cs typeface="Times New Roman" panose="02020603050405020304" pitchFamily="18" charset="0"/>
              </a:rPr>
              <a:t>of </a:t>
            </a:r>
            <a:r>
              <a:rPr lang="en-GB" i="1" dirty="0" smtClean="0">
                <a:latin typeface="Times New Roman" panose="02020603050405020304" pitchFamily="18" charset="0"/>
                <a:ea typeface="Times New Roman" panose="02020603050405020304" pitchFamily="18" charset="0"/>
                <a:cs typeface="Times New Roman" panose="02020603050405020304" pitchFamily="18" charset="0"/>
              </a:rPr>
              <a:t>53-71 </a:t>
            </a:r>
            <a:r>
              <a:rPr lang="en-GB" i="1" dirty="0">
                <a:latin typeface="Times New Roman" panose="02020603050405020304" pitchFamily="18" charset="0"/>
                <a:ea typeface="Times New Roman" panose="02020603050405020304" pitchFamily="18" charset="0"/>
                <a:cs typeface="Times New Roman" panose="02020603050405020304" pitchFamily="18" charset="0"/>
              </a:rPr>
              <a:t>years old.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Times New Roman" panose="02020603050405020304" pitchFamily="18" charset="0"/>
              </a:rPr>
              <a:t>Gen X</a:t>
            </a:r>
            <a:r>
              <a:rPr lang="en-GB" dirty="0">
                <a:latin typeface="Times New Roman" panose="02020603050405020304" pitchFamily="18" charset="0"/>
                <a:ea typeface="Times New Roman" panose="02020603050405020304" pitchFamily="18" charset="0"/>
                <a:cs typeface="Times New Roman" panose="02020603050405020304" pitchFamily="18" charset="0"/>
              </a:rPr>
              <a:t>: 1965 to 1976~1982</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latin typeface="Times New Roman" panose="02020603050405020304" pitchFamily="18" charset="0"/>
                <a:ea typeface="Times New Roman" panose="02020603050405020304" pitchFamily="18" charset="0"/>
                <a:cs typeface="Times New Roman" panose="02020603050405020304" pitchFamily="18" charset="0"/>
              </a:rPr>
              <a:t>This would make generation X, in the year </a:t>
            </a:r>
            <a:r>
              <a:rPr lang="en-GB" i="1" dirty="0" smtClean="0">
                <a:latin typeface="Times New Roman" panose="02020603050405020304" pitchFamily="18" charset="0"/>
                <a:ea typeface="Times New Roman" panose="02020603050405020304" pitchFamily="18" charset="0"/>
                <a:cs typeface="Times New Roman" panose="02020603050405020304" pitchFamily="18" charset="0"/>
              </a:rPr>
              <a:t>2017, </a:t>
            </a:r>
            <a:r>
              <a:rPr lang="en-GB" i="1" dirty="0">
                <a:latin typeface="Times New Roman" panose="02020603050405020304" pitchFamily="18" charset="0"/>
                <a:ea typeface="Times New Roman" panose="02020603050405020304" pitchFamily="18" charset="0"/>
                <a:cs typeface="Times New Roman" panose="02020603050405020304" pitchFamily="18" charset="0"/>
              </a:rPr>
              <a:t>somewhere in the </a:t>
            </a:r>
            <a:r>
              <a:rPr lang="en-GB" i="1" dirty="0" smtClean="0">
                <a:latin typeface="Times New Roman" panose="02020603050405020304" pitchFamily="18" charset="0"/>
                <a:ea typeface="Times New Roman" panose="02020603050405020304" pitchFamily="18" charset="0"/>
                <a:cs typeface="Times New Roman" panose="02020603050405020304" pitchFamily="18" charset="0"/>
              </a:rPr>
              <a:t>range </a:t>
            </a:r>
            <a:r>
              <a:rPr lang="en-GB" i="1" dirty="0">
                <a:latin typeface="Times New Roman" panose="02020603050405020304" pitchFamily="18" charset="0"/>
                <a:ea typeface="Times New Roman" panose="02020603050405020304" pitchFamily="18" charset="0"/>
                <a:cs typeface="Times New Roman" panose="02020603050405020304" pitchFamily="18" charset="0"/>
              </a:rPr>
              <a:t>of </a:t>
            </a:r>
            <a:r>
              <a:rPr lang="en-GB" i="1" dirty="0" smtClean="0">
                <a:latin typeface="Times New Roman" panose="02020603050405020304" pitchFamily="18" charset="0"/>
                <a:ea typeface="Times New Roman" panose="02020603050405020304" pitchFamily="18" charset="0"/>
                <a:cs typeface="Times New Roman" panose="02020603050405020304" pitchFamily="18" charset="0"/>
              </a:rPr>
              <a:t>35-52 </a:t>
            </a:r>
            <a:r>
              <a:rPr lang="en-GB" i="1" dirty="0">
                <a:latin typeface="Times New Roman" panose="02020603050405020304" pitchFamily="18" charset="0"/>
                <a:ea typeface="Times New Roman" panose="02020603050405020304" pitchFamily="18" charset="0"/>
                <a:cs typeface="Times New Roman" panose="02020603050405020304" pitchFamily="18" charset="0"/>
              </a:rPr>
              <a:t>years old.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Times New Roman" panose="02020603050405020304" pitchFamily="18" charset="0"/>
                <a:ea typeface="Times New Roman" panose="02020603050405020304" pitchFamily="18" charset="0"/>
                <a:cs typeface="Times New Roman" panose="02020603050405020304" pitchFamily="18" charset="0"/>
              </a:rPr>
              <a:t>Gen Y</a:t>
            </a:r>
            <a:r>
              <a:rPr lang="en-GB" dirty="0">
                <a:latin typeface="Times New Roman" panose="02020603050405020304" pitchFamily="18" charset="0"/>
                <a:ea typeface="Times New Roman" panose="02020603050405020304" pitchFamily="18" charset="0"/>
                <a:cs typeface="Times New Roman" panose="02020603050405020304" pitchFamily="18" charset="0"/>
              </a:rPr>
              <a:t>: 1977~1982 to 1995~2001</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latin typeface="Times New Roman" panose="02020603050405020304" pitchFamily="18" charset="0"/>
                <a:ea typeface="Times New Roman" panose="02020603050405020304" pitchFamily="18" charset="0"/>
                <a:cs typeface="Times New Roman" panose="02020603050405020304" pitchFamily="18" charset="0"/>
              </a:rPr>
              <a:t>This would make generation Y, in the year </a:t>
            </a:r>
            <a:r>
              <a:rPr lang="en-GB" i="1" dirty="0" smtClean="0">
                <a:latin typeface="Times New Roman" panose="02020603050405020304" pitchFamily="18" charset="0"/>
                <a:ea typeface="Times New Roman" panose="02020603050405020304" pitchFamily="18" charset="0"/>
                <a:cs typeface="Times New Roman" panose="02020603050405020304" pitchFamily="18" charset="0"/>
              </a:rPr>
              <a:t>2017, </a:t>
            </a:r>
            <a:r>
              <a:rPr lang="en-GB" i="1" dirty="0">
                <a:latin typeface="Times New Roman" panose="02020603050405020304" pitchFamily="18" charset="0"/>
                <a:ea typeface="Times New Roman" panose="02020603050405020304" pitchFamily="18" charset="0"/>
                <a:cs typeface="Times New Roman" panose="02020603050405020304" pitchFamily="18" charset="0"/>
              </a:rPr>
              <a:t>somewhere in the </a:t>
            </a:r>
            <a:r>
              <a:rPr lang="en-GB" i="1" dirty="0" smtClean="0">
                <a:latin typeface="Times New Roman" panose="02020603050405020304" pitchFamily="18" charset="0"/>
                <a:ea typeface="Times New Roman" panose="02020603050405020304" pitchFamily="18" charset="0"/>
                <a:cs typeface="Times New Roman" panose="02020603050405020304" pitchFamily="18" charset="0"/>
              </a:rPr>
              <a:t>range of 16-34 </a:t>
            </a:r>
            <a:r>
              <a:rPr lang="en-GB" i="1" dirty="0">
                <a:latin typeface="Times New Roman" panose="02020603050405020304" pitchFamily="18" charset="0"/>
                <a:ea typeface="Times New Roman" panose="02020603050405020304" pitchFamily="18" charset="0"/>
                <a:cs typeface="Times New Roman" panose="02020603050405020304" pitchFamily="18" charset="0"/>
              </a:rPr>
              <a:t>years old.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eneration Time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94958" y="1362885"/>
            <a:ext cx="6357668" cy="2098608"/>
          </a:xfrm>
          <a:prstGeom prst="rect">
            <a:avLst/>
          </a:prstGeom>
          <a:noFill/>
          <a:ln>
            <a:noFill/>
          </a:ln>
        </p:spPr>
      </p:pic>
    </p:spTree>
    <p:extLst>
      <p:ext uri="{BB962C8B-B14F-4D97-AF65-F5344CB8AC3E}">
        <p14:creationId xmlns:p14="http://schemas.microsoft.com/office/powerpoint/2010/main" val="683457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832" y="1792224"/>
            <a:ext cx="10418064" cy="2715768"/>
          </a:xfrm>
        </p:spPr>
        <p:txBody>
          <a:bodyPr>
            <a:normAutofit fontScale="90000"/>
          </a:bodyPr>
          <a:lstStyle/>
          <a:p>
            <a:pPr algn="ctr"/>
            <a:r>
              <a:rPr lang="en-GB" sz="2200" dirty="0" smtClean="0">
                <a:latin typeface="+mn-lt"/>
              </a:rPr>
              <a:t/>
            </a:r>
            <a:br>
              <a:rPr lang="en-GB" sz="2200" dirty="0" smtClean="0">
                <a:latin typeface="+mn-lt"/>
              </a:rPr>
            </a:br>
            <a:r>
              <a:rPr lang="en-GB" sz="2200" dirty="0">
                <a:latin typeface="+mn-lt"/>
              </a:rPr>
              <a:t/>
            </a:r>
            <a:br>
              <a:rPr lang="en-GB" sz="2200" dirty="0">
                <a:latin typeface="+mn-lt"/>
              </a:rPr>
            </a:br>
            <a:r>
              <a:rPr lang="en-GB" sz="2200" dirty="0" smtClean="0">
                <a:latin typeface="+mn-lt"/>
              </a:rPr>
              <a:t/>
            </a:r>
            <a:br>
              <a:rPr lang="en-GB" sz="2200" dirty="0" smtClean="0">
                <a:latin typeface="+mn-lt"/>
              </a:rPr>
            </a:br>
            <a:r>
              <a:rPr lang="en-GB" sz="2200" dirty="0">
                <a:latin typeface="+mn-lt"/>
              </a:rPr>
              <a:t/>
            </a:r>
            <a:br>
              <a:rPr lang="en-GB" sz="2200" dirty="0">
                <a:latin typeface="+mn-lt"/>
              </a:rPr>
            </a:br>
            <a:r>
              <a:rPr lang="en-GB" sz="2200" dirty="0" smtClean="0">
                <a:latin typeface="+mn-lt"/>
              </a:rPr>
              <a:t/>
            </a:r>
            <a:br>
              <a:rPr lang="en-GB" sz="2200" dirty="0" smtClean="0">
                <a:latin typeface="+mn-lt"/>
              </a:rPr>
            </a:br>
            <a:r>
              <a:rPr lang="en-GB" sz="2200" dirty="0">
                <a:latin typeface="+mn-lt"/>
              </a:rPr>
              <a:t/>
            </a:r>
            <a:br>
              <a:rPr lang="en-GB" sz="2200" dirty="0">
                <a:latin typeface="+mn-lt"/>
              </a:rPr>
            </a:br>
            <a:r>
              <a:rPr lang="en-GB" sz="2200" dirty="0" smtClean="0">
                <a:latin typeface="+mn-lt"/>
              </a:rPr>
              <a:t/>
            </a:r>
            <a:br>
              <a:rPr lang="en-GB" sz="2200" dirty="0" smtClean="0">
                <a:latin typeface="+mn-lt"/>
              </a:rPr>
            </a:br>
            <a:r>
              <a:rPr lang="en-GB" sz="2200" dirty="0">
                <a:latin typeface="+mn-lt"/>
              </a:rPr>
              <a:t/>
            </a:r>
            <a:br>
              <a:rPr lang="en-GB" sz="2200" dirty="0">
                <a:latin typeface="+mn-lt"/>
              </a:rPr>
            </a:br>
            <a:r>
              <a:rPr lang="en-GB" sz="2200" dirty="0" smtClean="0">
                <a:latin typeface="+mn-lt"/>
              </a:rPr>
              <a:t>But Intergenerational transfers still take place within families and through caring agencies</a:t>
            </a:r>
            <a:br>
              <a:rPr lang="en-GB" sz="2200" dirty="0" smtClean="0">
                <a:latin typeface="+mn-lt"/>
              </a:rPr>
            </a:br>
            <a:r>
              <a:rPr lang="en-GB" sz="2200" dirty="0">
                <a:latin typeface="+mn-lt"/>
              </a:rPr>
              <a:t/>
            </a:r>
            <a:br>
              <a:rPr lang="en-GB" sz="2200" dirty="0">
                <a:latin typeface="+mn-lt"/>
              </a:rPr>
            </a:br>
            <a:r>
              <a:rPr lang="en-GB" sz="2000" dirty="0" smtClean="0">
                <a:latin typeface="+mn-lt"/>
              </a:rPr>
              <a:t/>
            </a:r>
            <a:br>
              <a:rPr lang="en-GB" sz="2000" dirty="0" smtClean="0">
                <a:latin typeface="+mn-lt"/>
              </a:rPr>
            </a:br>
            <a:r>
              <a:rPr lang="en-GB" sz="2000" i="1" dirty="0" err="1" smtClean="0">
                <a:latin typeface="+mn-lt"/>
              </a:rPr>
              <a:t>Homeshare</a:t>
            </a:r>
            <a:r>
              <a:rPr lang="en-GB" sz="2000" i="1" dirty="0" smtClean="0">
                <a:latin typeface="+mn-lt"/>
              </a:rPr>
              <a:t> is one exemplary provision:</a:t>
            </a:r>
            <a:br>
              <a:rPr lang="en-GB" sz="2000" i="1" dirty="0" smtClean="0">
                <a:latin typeface="+mn-lt"/>
              </a:rPr>
            </a:br>
            <a:r>
              <a:rPr lang="en-GB" sz="2000" dirty="0">
                <a:latin typeface="+mn-lt"/>
              </a:rPr>
              <a:t/>
            </a:r>
            <a:br>
              <a:rPr lang="en-GB" sz="2000" dirty="0">
                <a:latin typeface="+mn-lt"/>
              </a:rPr>
            </a:br>
            <a:r>
              <a:rPr lang="en-GB" sz="2000" dirty="0" smtClean="0">
                <a:latin typeface="+mn-lt"/>
              </a:rPr>
              <a:t>We enable (usually) young and old to share living and cooking and eating.</a:t>
            </a:r>
            <a:br>
              <a:rPr lang="en-GB" sz="2000" dirty="0" smtClean="0">
                <a:latin typeface="+mn-lt"/>
              </a:rPr>
            </a:br>
            <a:r>
              <a:rPr lang="en-GB" sz="2000" dirty="0">
                <a:latin typeface="+mn-lt"/>
              </a:rPr>
              <a:t/>
            </a:r>
            <a:br>
              <a:rPr lang="en-GB" sz="2000" dirty="0">
                <a:latin typeface="+mn-lt"/>
              </a:rPr>
            </a:br>
            <a:r>
              <a:rPr lang="en-GB" sz="2000" dirty="0" smtClean="0">
                <a:latin typeface="+mn-lt"/>
              </a:rPr>
              <a:t>We help to create new non-family relationships, that can blossom into deep and</a:t>
            </a:r>
            <a:br>
              <a:rPr lang="en-GB" sz="2000" dirty="0" smtClean="0">
                <a:latin typeface="+mn-lt"/>
              </a:rPr>
            </a:br>
            <a:r>
              <a:rPr lang="en-GB" sz="2000" dirty="0" smtClean="0">
                <a:latin typeface="+mn-lt"/>
              </a:rPr>
              <a:t>respectful friendships, based on reciprocity.</a:t>
            </a:r>
            <a:br>
              <a:rPr lang="en-GB" sz="2000" dirty="0" smtClean="0">
                <a:latin typeface="+mn-lt"/>
              </a:rPr>
            </a:br>
            <a:r>
              <a:rPr lang="en-GB" sz="2000" dirty="0" smtClean="0">
                <a:latin typeface="+mn-lt"/>
              </a:rPr>
              <a:t/>
            </a:r>
            <a:br>
              <a:rPr lang="en-GB" sz="2000" dirty="0" smtClean="0">
                <a:latin typeface="+mn-lt"/>
              </a:rPr>
            </a:br>
            <a:r>
              <a:rPr lang="en-GB" sz="2000" dirty="0" smtClean="0">
                <a:latin typeface="+mn-lt"/>
              </a:rPr>
              <a:t>We help fashion cross generational bonds that have none of the complications </a:t>
            </a:r>
            <a:br>
              <a:rPr lang="en-GB" sz="2000" dirty="0" smtClean="0">
                <a:latin typeface="+mn-lt"/>
              </a:rPr>
            </a:br>
            <a:r>
              <a:rPr lang="en-GB" sz="2000" dirty="0" smtClean="0">
                <a:latin typeface="+mn-lt"/>
              </a:rPr>
              <a:t>of personal history.</a:t>
            </a:r>
            <a:br>
              <a:rPr lang="en-GB" sz="2000" dirty="0" smtClean="0">
                <a:latin typeface="+mn-lt"/>
              </a:rPr>
            </a:br>
            <a:r>
              <a:rPr lang="en-GB" sz="2000" dirty="0">
                <a:latin typeface="+mn-lt"/>
              </a:rPr>
              <a:t/>
            </a:r>
            <a:br>
              <a:rPr lang="en-GB" sz="2000" dirty="0">
                <a:latin typeface="+mn-lt"/>
              </a:rPr>
            </a:br>
            <a:r>
              <a:rPr lang="en-GB" sz="2000" dirty="0" smtClean="0">
                <a:latin typeface="+mn-lt"/>
              </a:rPr>
              <a:t>           These bonds can lead to the  re-activating of out-of-use skills and a sense of being nee                                      </a:t>
            </a:r>
            <a:br>
              <a:rPr lang="en-GB" sz="2000" dirty="0" smtClean="0">
                <a:latin typeface="+mn-lt"/>
              </a:rPr>
            </a:br>
            <a:r>
              <a:rPr lang="en-GB" sz="2000" dirty="0" smtClean="0">
                <a:latin typeface="+mn-lt"/>
              </a:rPr>
              <a:t>Self esteem revives and important conversations lead to spiritual renewal.</a:t>
            </a:r>
            <a:br>
              <a:rPr lang="en-GB" sz="2000" dirty="0" smtClean="0">
                <a:latin typeface="+mn-lt"/>
              </a:rPr>
            </a:br>
            <a:r>
              <a:rPr lang="en-GB" sz="2000" dirty="0" smtClean="0">
                <a:latin typeface="+mn-lt"/>
              </a:rPr>
              <a:t>We ensure that care and support goes both ways.   </a:t>
            </a:r>
            <a:br>
              <a:rPr lang="en-GB" sz="2000" dirty="0" smtClean="0">
                <a:latin typeface="+mn-lt"/>
              </a:rPr>
            </a:br>
            <a:r>
              <a:rPr lang="en-GB" sz="2000" dirty="0">
                <a:latin typeface="+mn-lt"/>
              </a:rPr>
              <a:t/>
            </a:r>
            <a:br>
              <a:rPr lang="en-GB" sz="2000" dirty="0">
                <a:latin typeface="+mn-lt"/>
              </a:rPr>
            </a:br>
            <a:r>
              <a:rPr lang="en-GB" sz="2000" dirty="0" smtClean="0">
                <a:latin typeface="+mn-lt"/>
              </a:rPr>
              <a:t/>
            </a:r>
            <a:br>
              <a:rPr lang="en-GB" sz="2000" dirty="0" smtClean="0">
                <a:latin typeface="+mn-lt"/>
              </a:rPr>
            </a:br>
            <a:r>
              <a:rPr lang="en-GB" sz="2000" dirty="0" smtClean="0">
                <a:latin typeface="+mn-lt"/>
              </a:rPr>
              <a:t>**************</a:t>
            </a:r>
            <a:br>
              <a:rPr lang="en-GB" sz="2000" dirty="0" smtClean="0">
                <a:latin typeface="+mn-lt"/>
              </a:rPr>
            </a:br>
            <a:r>
              <a:rPr lang="en-GB" sz="2000" dirty="0">
                <a:latin typeface="+mn-lt"/>
              </a:rPr>
              <a:t/>
            </a:r>
            <a:br>
              <a:rPr lang="en-GB" sz="2000" dirty="0">
                <a:latin typeface="+mn-lt"/>
              </a:rPr>
            </a:br>
            <a:r>
              <a:rPr lang="en-GB" sz="2000" dirty="0" smtClean="0">
                <a:latin typeface="+mn-lt"/>
              </a:rPr>
              <a:t/>
            </a:r>
            <a:br>
              <a:rPr lang="en-GB" sz="2000" dirty="0" smtClean="0">
                <a:latin typeface="+mn-lt"/>
              </a:rPr>
            </a:br>
            <a:r>
              <a:rPr lang="en-GB" sz="2000" dirty="0" smtClean="0">
                <a:latin typeface="+mn-lt"/>
              </a:rPr>
              <a:t>I have just completed 6 weeks of filming for an intergenerational ‘experiment’  television series.</a:t>
            </a:r>
            <a:br>
              <a:rPr lang="en-GB" sz="2000" dirty="0" smtClean="0">
                <a:latin typeface="+mn-lt"/>
              </a:rPr>
            </a:br>
            <a:r>
              <a:rPr lang="en-GB" sz="2000" dirty="0" smtClean="0">
                <a:latin typeface="+mn-lt"/>
              </a:rPr>
              <a:t>It has some of </a:t>
            </a:r>
            <a:r>
              <a:rPr lang="en-GB" sz="2000" dirty="0" err="1" smtClean="0">
                <a:latin typeface="+mn-lt"/>
              </a:rPr>
              <a:t>Homeshare’s</a:t>
            </a:r>
            <a:r>
              <a:rPr lang="en-GB" sz="2000" dirty="0" smtClean="0">
                <a:latin typeface="+mn-lt"/>
              </a:rPr>
              <a:t> magical properties </a:t>
            </a:r>
            <a:r>
              <a:rPr lang="en-GB" sz="2000" dirty="0">
                <a:latin typeface="+mn-lt"/>
              </a:rPr>
              <a:t/>
            </a:r>
            <a:br>
              <a:rPr lang="en-GB" sz="2000" dirty="0">
                <a:latin typeface="+mn-lt"/>
              </a:rPr>
            </a:br>
            <a:r>
              <a:rPr lang="en-GB" sz="2000" dirty="0" smtClean="0">
                <a:latin typeface="+mn-lt"/>
              </a:rPr>
              <a:t/>
            </a:r>
            <a:br>
              <a:rPr lang="en-GB" sz="2000" dirty="0" smtClean="0">
                <a:latin typeface="+mn-lt"/>
              </a:rPr>
            </a:br>
            <a:r>
              <a:rPr lang="en-GB" sz="2000" dirty="0" smtClean="0">
                <a:latin typeface="+mn-lt"/>
              </a:rPr>
              <a:t/>
            </a:r>
            <a:br>
              <a:rPr lang="en-GB" sz="2000" dirty="0" smtClean="0">
                <a:latin typeface="+mn-lt"/>
              </a:rPr>
            </a:br>
            <a:r>
              <a:rPr lang="en-GB" sz="2000" dirty="0" smtClean="0">
                <a:latin typeface="+mn-lt"/>
              </a:rPr>
              <a:t>  </a:t>
            </a:r>
            <a:br>
              <a:rPr lang="en-GB" sz="2000" dirty="0" smtClean="0">
                <a:latin typeface="+mn-lt"/>
              </a:rPr>
            </a:br>
            <a:r>
              <a:rPr lang="en-GB" sz="2000" dirty="0">
                <a:latin typeface="+mn-lt"/>
              </a:rPr>
              <a:t/>
            </a:r>
            <a:br>
              <a:rPr lang="en-GB" sz="2000" dirty="0">
                <a:latin typeface="+mn-lt"/>
              </a:rPr>
            </a:br>
            <a:r>
              <a:rPr lang="en-GB" sz="2000" dirty="0" smtClean="0">
                <a:latin typeface="+mn-lt"/>
              </a:rPr>
              <a:t/>
            </a:r>
            <a:br>
              <a:rPr lang="en-GB" sz="2000" dirty="0" smtClean="0">
                <a:latin typeface="+mn-lt"/>
              </a:rPr>
            </a:br>
            <a:r>
              <a:rPr lang="en-GB" sz="2000" dirty="0">
                <a:latin typeface="+mn-lt"/>
              </a:rPr>
              <a:t/>
            </a:r>
            <a:br>
              <a:rPr lang="en-GB" sz="2000" dirty="0">
                <a:latin typeface="+mn-lt"/>
              </a:rPr>
            </a:br>
            <a:r>
              <a:rPr lang="en-GB" sz="2000" dirty="0" smtClean="0">
                <a:latin typeface="+mn-lt"/>
              </a:rPr>
              <a:t/>
            </a:r>
            <a:br>
              <a:rPr lang="en-GB" sz="2000" dirty="0" smtClean="0">
                <a:latin typeface="+mn-lt"/>
              </a:rPr>
            </a:br>
            <a:endParaRPr lang="en-GB" sz="2000" dirty="0">
              <a:latin typeface="+mn-lt"/>
            </a:endParaRPr>
          </a:p>
        </p:txBody>
      </p:sp>
    </p:spTree>
    <p:extLst>
      <p:ext uri="{BB962C8B-B14F-4D97-AF65-F5344CB8AC3E}">
        <p14:creationId xmlns:p14="http://schemas.microsoft.com/office/powerpoint/2010/main" val="957678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688" y="200533"/>
            <a:ext cx="8592312" cy="1325563"/>
          </a:xfrm>
        </p:spPr>
        <p:txBody>
          <a:bodyPr>
            <a:normAutofit fontScale="90000"/>
          </a:bodyPr>
          <a:lstStyle/>
          <a:p>
            <a:pPr lvl="0"/>
            <a:r>
              <a:rPr lang="en-GB" dirty="0" smtClean="0"/>
              <a:t/>
            </a:r>
            <a:br>
              <a:rPr lang="en-GB" dirty="0" smtClean="0"/>
            </a:br>
            <a:r>
              <a:rPr lang="en-GB" sz="3100" dirty="0" smtClean="0">
                <a:latin typeface="+mn-lt"/>
              </a:rPr>
              <a:t>Old People’s Home for 4 Year Olds</a:t>
            </a:r>
            <a:br>
              <a:rPr lang="en-GB" sz="3100" dirty="0" smtClean="0">
                <a:latin typeface="+mn-lt"/>
              </a:rPr>
            </a:br>
            <a:r>
              <a:rPr lang="en-GB" dirty="0" smtClean="0"/>
              <a:t>                   </a:t>
            </a:r>
            <a:r>
              <a:rPr lang="en-GB" sz="1600" dirty="0" smtClean="0"/>
              <a:t>© Channel Four 2017</a:t>
            </a:r>
            <a:r>
              <a:rPr lang="en-GB" dirty="0" smtClean="0"/>
              <a:t/>
            </a:r>
            <a:br>
              <a:rPr lang="en-GB" dirty="0" smtClean="0"/>
            </a:br>
            <a:r>
              <a:rPr lang="en-GB" dirty="0" smtClean="0"/>
              <a:t/>
            </a:r>
            <a:br>
              <a:rPr lang="en-GB" dirty="0" smtClean="0"/>
            </a:br>
            <a:endParaRPr lang="en-GB" dirty="0"/>
          </a:p>
        </p:txBody>
      </p:sp>
      <p:sp>
        <p:nvSpPr>
          <p:cNvPr id="3" name="AutoShape 2" descr="https://mail.bath.ac.uk/owa/service.svc/s/GetFileAttachment?id=AAMkADY4ZTQ1NzAyLTRjZTAtNDg1YS1hYjNiLWM0NzJlNzhlNzMyOQBGAAAAAADTNiMV7c4aTI%2BSxLY2YNJ9BwBLMp5oUleiQI6Wj1P4YznwAAAAAAEMAABLMp5oUleiQI6Wj1P4YznwAAExFRUEAAABEgAQACe6R4CrOa9FjdbJhNV0dIE%3D&amp;X-OWA-CANARY=fWvINyVR5UW3eCbJUAAvqKsjGdcVodQIEhg-oWKj9vT01JPxsCB5bIPcHbGjHcAKJR5Gq_qkYb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https://mail.bath.ac.uk/owa/service.svc/s/GetFileAttachment?id=AAMkADY4ZTQ1NzAyLTRjZTAtNDg1YS1hYjNiLWM0NzJlNzhlNzMyOQBGAAAAAADTNiMV7c4aTI%2BSxLY2YNJ9BwBLMp5oUleiQI6Wj1P4YznwAAAAAAEMAABLMp5oUleiQI6Wj1P4YznwAAExFRUEAAABEgAQACe6R4CrOa9FjdbJhNV0dIE%3D&amp;X-OWA-CANARY=fWvINyVR5UW3eCbJUAAvqKsjGdcVodQIEhg-oWKj9vT01JPxsCB5bIPcHbGjHcAKJR5Gq_qkYb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4062202" y="1242203"/>
            <a:ext cx="8126082" cy="541738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 y="157003"/>
            <a:ext cx="2743199" cy="1320752"/>
          </a:xfrm>
          <a:prstGeom prst="rect">
            <a:avLst/>
          </a:prstGeom>
        </p:spPr>
      </p:pic>
      <p:sp>
        <p:nvSpPr>
          <p:cNvPr id="10" name="Rectangle 9"/>
          <p:cNvSpPr/>
          <p:nvPr/>
        </p:nvSpPr>
        <p:spPr>
          <a:xfrm>
            <a:off x="60386" y="1346575"/>
            <a:ext cx="4011282" cy="5401479"/>
          </a:xfrm>
          <a:prstGeom prst="rect">
            <a:avLst/>
          </a:prstGeom>
        </p:spPr>
        <p:txBody>
          <a:bodyPr wrap="square">
            <a:spAutoFit/>
          </a:bodyPr>
          <a:lstStyle/>
          <a:p>
            <a:pPr>
              <a:lnSpc>
                <a:spcPct val="115000"/>
              </a:lnSpc>
            </a:pPr>
            <a:r>
              <a:rPr lang="en-GB" sz="1400" dirty="0" smtClean="0"/>
              <a:t>    </a:t>
            </a:r>
            <a:r>
              <a:rPr lang="en-GB" sz="1400" dirty="0" smtClean="0">
                <a:latin typeface="Perpetua Titling MT" panose="02020502060505020804" pitchFamily="18" charset="0"/>
              </a:rPr>
              <a:t>Television Productions Ltd</a:t>
            </a:r>
          </a:p>
          <a:p>
            <a:pPr>
              <a:lnSpc>
                <a:spcPct val="115000"/>
              </a:lnSpc>
            </a:pPr>
            <a:endParaRPr lang="en-GB" sz="1400" dirty="0" smtClean="0">
              <a:latin typeface="Perpetua Titling MT" panose="02020502060505020804" pitchFamily="18" charset="0"/>
            </a:endParaRPr>
          </a:p>
          <a:p>
            <a:pPr>
              <a:lnSpc>
                <a:spcPct val="115000"/>
              </a:lnSpc>
            </a:pPr>
            <a:r>
              <a:rPr lang="en-GB" sz="1600" dirty="0" smtClean="0"/>
              <a:t>“Social </a:t>
            </a:r>
            <a:r>
              <a:rPr lang="en-GB" sz="1600" dirty="0"/>
              <a:t>isolation is one of the biggest problems for </a:t>
            </a:r>
            <a:r>
              <a:rPr lang="en-GB" sz="1600" dirty="0" smtClean="0"/>
              <a:t>older people </a:t>
            </a:r>
            <a:r>
              <a:rPr lang="en-GB" sz="1600" dirty="0"/>
              <a:t>in care homes, with over 60% of residents having never received a single visitor. This has a huge impact on their health, wellbeing and even life expectancy. </a:t>
            </a:r>
            <a:endParaRPr lang="en-GB" sz="1600" dirty="0" smtClean="0"/>
          </a:p>
          <a:p>
            <a:pPr>
              <a:lnSpc>
                <a:spcPct val="115000"/>
              </a:lnSpc>
            </a:pPr>
            <a:endParaRPr lang="en-GB" sz="1600" dirty="0"/>
          </a:p>
          <a:p>
            <a:pPr>
              <a:lnSpc>
                <a:spcPct val="115000"/>
              </a:lnSpc>
            </a:pPr>
            <a:r>
              <a:rPr lang="en-GB" sz="1600" dirty="0"/>
              <a:t>Based on an existing American scheme, a revolutionary new experiment for Channel 4 is going to attempt to dramatically improve this by bringing together a group of care home residents with a group of </a:t>
            </a:r>
            <a:r>
              <a:rPr lang="en-GB" sz="1600" dirty="0" smtClean="0"/>
              <a:t>pre-schoolers.</a:t>
            </a:r>
          </a:p>
          <a:p>
            <a:pPr>
              <a:lnSpc>
                <a:spcPct val="115000"/>
              </a:lnSpc>
            </a:pPr>
            <a:endParaRPr lang="en-GB" sz="1600" dirty="0" smtClean="0"/>
          </a:p>
          <a:p>
            <a:pPr>
              <a:lnSpc>
                <a:spcPct val="115000"/>
              </a:lnSpc>
            </a:pPr>
            <a:r>
              <a:rPr lang="en-GB" sz="1600" dirty="0" smtClean="0"/>
              <a:t>In </a:t>
            </a:r>
            <a:r>
              <a:rPr lang="en-GB" sz="1600" dirty="0"/>
              <a:t>the brand new two part series Old People’s Home For 4 Year </a:t>
            </a:r>
            <a:r>
              <a:rPr lang="en-GB" sz="1600" dirty="0" smtClean="0"/>
              <a:t>Olds, </a:t>
            </a:r>
            <a:r>
              <a:rPr lang="en-GB" sz="1600" dirty="0"/>
              <a:t>a team of scientists and gerontologists will bring together ten elderly care home residents and ten pre-schoolers for six </a:t>
            </a:r>
            <a:r>
              <a:rPr lang="en-GB" sz="1600" dirty="0" smtClean="0"/>
              <a:t>weeks.”</a:t>
            </a:r>
            <a:endParaRPr lang="en-GB" sz="1600" dirty="0">
              <a:effectLst/>
            </a:endParaRPr>
          </a:p>
        </p:txBody>
      </p:sp>
    </p:spTree>
    <p:extLst>
      <p:ext uri="{BB962C8B-B14F-4D97-AF65-F5344CB8AC3E}">
        <p14:creationId xmlns:p14="http://schemas.microsoft.com/office/powerpoint/2010/main" val="3533856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98830" y="1201650"/>
            <a:ext cx="7893170" cy="5256533"/>
          </a:xfrm>
          <a:prstGeom prst="rect">
            <a:avLst/>
          </a:prstGeom>
        </p:spPr>
      </p:pic>
      <p:sp>
        <p:nvSpPr>
          <p:cNvPr id="3" name="Rectangle 2"/>
          <p:cNvSpPr/>
          <p:nvPr/>
        </p:nvSpPr>
        <p:spPr>
          <a:xfrm>
            <a:off x="293298" y="1201650"/>
            <a:ext cx="3749615" cy="5189113"/>
          </a:xfrm>
          <a:prstGeom prst="rect">
            <a:avLst/>
          </a:prstGeom>
        </p:spPr>
        <p:txBody>
          <a:bodyPr wrap="square">
            <a:spAutoFit/>
          </a:bodyPr>
          <a:lstStyle/>
          <a:p>
            <a:pPr>
              <a:lnSpc>
                <a:spcPct val="115000"/>
              </a:lnSpc>
            </a:pPr>
            <a:r>
              <a:rPr lang="en-GB" sz="1600" dirty="0" smtClean="0"/>
              <a:t>“The </a:t>
            </a:r>
            <a:r>
              <a:rPr lang="en-GB" sz="1600" dirty="0"/>
              <a:t>old and young volunteers will share daily activities designed by the experts who will measure and analyse the older groups’ physical and mental progress throughout</a:t>
            </a:r>
            <a:r>
              <a:rPr lang="en-GB" sz="1600" dirty="0" smtClean="0"/>
              <a:t>.</a:t>
            </a:r>
          </a:p>
          <a:p>
            <a:pPr>
              <a:lnSpc>
                <a:spcPct val="115000"/>
              </a:lnSpc>
            </a:pPr>
            <a:endParaRPr lang="en-GB" sz="1600" dirty="0"/>
          </a:p>
          <a:p>
            <a:pPr>
              <a:lnSpc>
                <a:spcPct val="115000"/>
              </a:lnSpc>
            </a:pPr>
            <a:r>
              <a:rPr lang="en-GB" sz="1600" dirty="0"/>
              <a:t>At the end of the six week experiment the experts will hope to prove scientifically that bringing these two generations – divided by almost a lifetime – together, can transform the physical, social and emotional wellbeing of the old volunteers for the better</a:t>
            </a:r>
            <a:r>
              <a:rPr lang="en-GB" sz="1600" dirty="0" smtClean="0"/>
              <a:t>.</a:t>
            </a:r>
          </a:p>
          <a:p>
            <a:pPr>
              <a:lnSpc>
                <a:spcPct val="115000"/>
              </a:lnSpc>
            </a:pPr>
            <a:endParaRPr lang="en-GB" sz="1600" dirty="0"/>
          </a:p>
          <a:p>
            <a:pPr>
              <a:lnSpc>
                <a:spcPct val="115000"/>
              </a:lnSpc>
            </a:pPr>
            <a:r>
              <a:rPr lang="en-GB" sz="1600" dirty="0"/>
              <a:t>Old People’s home for 4 Year </a:t>
            </a:r>
            <a:r>
              <a:rPr lang="en-GB" sz="1600" dirty="0" smtClean="0"/>
              <a:t>Olds </a:t>
            </a:r>
            <a:r>
              <a:rPr lang="en-GB" sz="1600" dirty="0"/>
              <a:t>will be a warm, life affirming look at how the UK care home system could be revolutionised</a:t>
            </a:r>
            <a:r>
              <a:rPr lang="en-GB" sz="1600" dirty="0" smtClean="0"/>
              <a:t>.”</a:t>
            </a:r>
            <a:endParaRPr lang="en-GB"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919" y="157519"/>
            <a:ext cx="2279822" cy="1371599"/>
          </a:xfrm>
          <a:prstGeom prst="rect">
            <a:avLst/>
          </a:prstGeom>
        </p:spPr>
      </p:pic>
      <p:sp>
        <p:nvSpPr>
          <p:cNvPr id="5" name="Rectangle 4"/>
          <p:cNvSpPr/>
          <p:nvPr/>
        </p:nvSpPr>
        <p:spPr>
          <a:xfrm>
            <a:off x="5520907" y="381654"/>
            <a:ext cx="5909094" cy="400110"/>
          </a:xfrm>
          <a:prstGeom prst="rect">
            <a:avLst/>
          </a:prstGeom>
        </p:spPr>
        <p:txBody>
          <a:bodyPr wrap="square">
            <a:spAutoFit/>
          </a:bodyPr>
          <a:lstStyle/>
          <a:p>
            <a:r>
              <a:rPr lang="en-GB" sz="2000" dirty="0"/>
              <a:t>© Channel Four </a:t>
            </a:r>
            <a:r>
              <a:rPr lang="en-GB" sz="2000" dirty="0" smtClean="0"/>
              <a:t>2017</a:t>
            </a:r>
            <a:endParaRPr lang="en-GB" sz="2000" dirty="0"/>
          </a:p>
        </p:txBody>
      </p:sp>
    </p:spTree>
    <p:extLst>
      <p:ext uri="{BB962C8B-B14F-4D97-AF65-F5344CB8AC3E}">
        <p14:creationId xmlns:p14="http://schemas.microsoft.com/office/powerpoint/2010/main" val="1393227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642918"/>
            <a:ext cx="8229600" cy="510334"/>
          </a:xfrm>
        </p:spPr>
        <p:txBody>
          <a:bodyPr>
            <a:noAutofit/>
          </a:bodyPr>
          <a:lstStyle/>
          <a:p>
            <a:pPr algn="ctr"/>
            <a:r>
              <a:rPr lang="en-GB" sz="3200" dirty="0"/>
              <a:t>Parameters of the 4</a:t>
            </a:r>
            <a:r>
              <a:rPr lang="en-GB" sz="3200" baseline="30000" dirty="0"/>
              <a:t>th</a:t>
            </a:r>
            <a:r>
              <a:rPr lang="en-GB" sz="3200" dirty="0"/>
              <a:t> Age</a:t>
            </a:r>
          </a:p>
        </p:txBody>
      </p:sp>
      <p:sp>
        <p:nvSpPr>
          <p:cNvPr id="3" name="Content Placeholder 2"/>
          <p:cNvSpPr>
            <a:spLocks noGrp="1"/>
          </p:cNvSpPr>
          <p:nvPr>
            <p:ph idx="1"/>
          </p:nvPr>
        </p:nvSpPr>
        <p:spPr>
          <a:xfrm>
            <a:off x="1981200" y="1214422"/>
            <a:ext cx="8229600" cy="5429288"/>
          </a:xfrm>
        </p:spPr>
        <p:txBody>
          <a:bodyPr>
            <a:normAutofit/>
          </a:bodyPr>
          <a:lstStyle/>
          <a:p>
            <a:r>
              <a:rPr lang="en-GB" sz="1800" dirty="0"/>
              <a:t>What we know about the living circumstances of these increasingly frail older people is that two thirds of those over 75 are women (more in the higher  age groups) and that two thirds of that group of women live alone; widowed or never married. </a:t>
            </a:r>
          </a:p>
          <a:p>
            <a:r>
              <a:rPr lang="en-GB" sz="1800" dirty="0"/>
              <a:t>As  an overlay to the cluster of chronic illnesses that will bring their lives to an end they will typically suffer severe visual impairment. Of the 1 million ‘blind’ people in the UK, 90% are late onset sufferers, principally of the </a:t>
            </a:r>
            <a:r>
              <a:rPr lang="en-GB" sz="1800" dirty="0" err="1"/>
              <a:t>unremediable</a:t>
            </a:r>
            <a:r>
              <a:rPr lang="en-GB" sz="1800" dirty="0"/>
              <a:t> condition macular  degeneration. Similar proportions are severely hard of hearing. </a:t>
            </a:r>
          </a:p>
          <a:p>
            <a:r>
              <a:rPr lang="en-GB" sz="1800" dirty="0"/>
              <a:t>Dementia is essentially a condition of old age the incidence of which rises steeply with age and affects women more than men. Among the over 80s around 30%  (Peters,2001 in Stephan &amp;</a:t>
            </a:r>
            <a:r>
              <a:rPr lang="en-GB" sz="1800" dirty="0" err="1"/>
              <a:t>Brayne</a:t>
            </a:r>
            <a:r>
              <a:rPr lang="en-GB" sz="1800" dirty="0"/>
              <a:t>/ </a:t>
            </a:r>
            <a:r>
              <a:rPr lang="en-GB" sz="1800" dirty="0" err="1"/>
              <a:t>Downs&amp;Bowers</a:t>
            </a:r>
            <a:r>
              <a:rPr lang="en-GB" sz="1800" dirty="0"/>
              <a:t>, 2008) suffer from dementia.       </a:t>
            </a:r>
          </a:p>
          <a:p>
            <a:r>
              <a:rPr lang="en-GB" sz="1800" b="1" dirty="0"/>
              <a:t>Depression is the epidemic condition of old age.</a:t>
            </a:r>
          </a:p>
          <a:p>
            <a:r>
              <a:rPr lang="en-GB" sz="1800" dirty="0"/>
              <a:t>The prevalence of incontinence is less well documented but studies show (Chrome et al  Rev. </a:t>
            </a:r>
            <a:r>
              <a:rPr lang="en-GB" sz="1800" dirty="0" err="1"/>
              <a:t>Clin</a:t>
            </a:r>
            <a:r>
              <a:rPr lang="en-GB" sz="1800" dirty="0"/>
              <a:t>. </a:t>
            </a:r>
            <a:r>
              <a:rPr lang="en-GB" sz="1800" dirty="0" err="1"/>
              <a:t>Geront</a:t>
            </a:r>
            <a:r>
              <a:rPr lang="en-GB" sz="1800" dirty="0"/>
              <a:t>, 2001) levels of  over  one third of older people in the later stages of life. </a:t>
            </a:r>
          </a:p>
          <a:p>
            <a:endParaRPr lang="en-GB" dirty="0"/>
          </a:p>
        </p:txBody>
      </p:sp>
    </p:spTree>
    <p:extLst>
      <p:ext uri="{BB962C8B-B14F-4D97-AF65-F5344CB8AC3E}">
        <p14:creationId xmlns:p14="http://schemas.microsoft.com/office/powerpoint/2010/main" val="3465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613" y="260351"/>
            <a:ext cx="8534400" cy="758825"/>
          </a:xfrm>
        </p:spPr>
        <p:txBody>
          <a:bodyPr/>
          <a:lstStyle/>
          <a:p>
            <a:pPr algn="ctr">
              <a:defRPr/>
            </a:pPr>
            <a:r>
              <a:rPr lang="en-GB" sz="2000" dirty="0"/>
              <a:t>N</a:t>
            </a:r>
            <a:r>
              <a:rPr lang="en-GB" sz="2000" dirty="0" smtClean="0"/>
              <a:t>ew Patterns of Dying in the 4</a:t>
            </a:r>
            <a:r>
              <a:rPr lang="en-GB" sz="2000" baseline="30000" dirty="0" smtClean="0"/>
              <a:t>th</a:t>
            </a:r>
            <a:r>
              <a:rPr lang="en-GB" sz="2000" dirty="0" smtClean="0"/>
              <a:t> Age</a:t>
            </a:r>
            <a:br>
              <a:rPr lang="en-GB" sz="2000" dirty="0" smtClean="0"/>
            </a:br>
            <a:r>
              <a:rPr lang="en-GB" sz="2000" dirty="0" smtClean="0"/>
              <a:t>Prolonged </a:t>
            </a:r>
            <a:r>
              <a:rPr lang="en-GB" sz="2000" dirty="0"/>
              <a:t>Dwindling:  Dementia</a:t>
            </a:r>
          </a:p>
        </p:txBody>
      </p:sp>
      <p:sp>
        <p:nvSpPr>
          <p:cNvPr id="3" name="Content Placeholder 2"/>
          <p:cNvSpPr>
            <a:spLocks noGrp="1"/>
          </p:cNvSpPr>
          <p:nvPr>
            <p:ph sz="quarter" idx="1"/>
          </p:nvPr>
        </p:nvSpPr>
        <p:spPr>
          <a:xfrm>
            <a:off x="1774825" y="1484313"/>
            <a:ext cx="8504238" cy="4926012"/>
          </a:xfrm>
        </p:spPr>
        <p:txBody>
          <a:bodyPr>
            <a:normAutofit fontScale="92500" lnSpcReduction="10000"/>
          </a:bodyPr>
          <a:lstStyle/>
          <a:p>
            <a:pPr>
              <a:defRPr/>
            </a:pPr>
            <a:r>
              <a:rPr lang="en-GB" sz="1800" dirty="0"/>
              <a:t>The age-standardised rate of deaths with any mention of dementia has increased 40%, from 106 per 100,000 persons in 2001 to 188 per 100,000 persons in 2014. </a:t>
            </a:r>
          </a:p>
          <a:p>
            <a:pPr marL="0" indent="0">
              <a:buNone/>
              <a:defRPr/>
            </a:pPr>
            <a:endParaRPr lang="en-GB" sz="1800" dirty="0"/>
          </a:p>
          <a:p>
            <a:pPr>
              <a:defRPr/>
            </a:pPr>
            <a:r>
              <a:rPr lang="en-GB" sz="1800" dirty="0"/>
              <a:t>A higher proportion of women die with dementia compared to men and a higher proportion of deaths with dementia occur in older age groups; the average age of death for people with a mention of dementia is 86 years. </a:t>
            </a:r>
          </a:p>
          <a:p>
            <a:pPr marL="0" indent="0">
              <a:buNone/>
              <a:defRPr/>
            </a:pPr>
            <a:endParaRPr lang="en-GB" sz="1800" dirty="0"/>
          </a:p>
          <a:p>
            <a:pPr>
              <a:defRPr/>
            </a:pPr>
            <a:r>
              <a:rPr lang="en-GB" sz="1800" dirty="0"/>
              <a:t>A higher proportion of women die with Alzheimer’s disease and unspecified dementia, a similar proportion of men and women die with vascular dementia.  </a:t>
            </a:r>
          </a:p>
          <a:p>
            <a:pPr marL="0" indent="0">
              <a:buNone/>
              <a:defRPr/>
            </a:pPr>
            <a:endParaRPr lang="en-GB" sz="1800" dirty="0"/>
          </a:p>
          <a:p>
            <a:pPr>
              <a:defRPr/>
            </a:pPr>
            <a:r>
              <a:rPr lang="en-GB" sz="1800" dirty="0"/>
              <a:t>Nearly two-thirds of deaths with a mention of dementia for people aged 65 and over occur in care homes. This is in contrast to a quarter of all deaths for people aged 65 and over. </a:t>
            </a:r>
          </a:p>
          <a:p>
            <a:pPr>
              <a:defRPr/>
            </a:pPr>
            <a:r>
              <a:rPr lang="en-GB" sz="1800" dirty="0"/>
              <a:t>People with dementia are less likely to die at home (8%) compared to all deaths for people aged 65 and over (21%). </a:t>
            </a:r>
          </a:p>
          <a:p>
            <a:pPr marL="0" indent="0">
              <a:buNone/>
              <a:defRPr/>
            </a:pPr>
            <a:endParaRPr lang="en-GB" sz="1800" dirty="0"/>
          </a:p>
          <a:p>
            <a:pPr>
              <a:defRPr/>
            </a:pPr>
            <a:r>
              <a:rPr lang="en-GB" sz="1800" dirty="0"/>
              <a:t> Respiratory disease, circulatory disease and malignant cancers were also a mention for 38%, 36%, and 9% of all deaths with a mention of dementia, respectively.   (PHE, 2016)</a:t>
            </a:r>
          </a:p>
          <a:p>
            <a:pPr>
              <a:defRPr/>
            </a:pPr>
            <a:endParaRPr lang="en-GB" sz="1200" dirty="0"/>
          </a:p>
        </p:txBody>
      </p:sp>
    </p:spTree>
    <p:extLst>
      <p:ext uri="{BB962C8B-B14F-4D97-AF65-F5344CB8AC3E}">
        <p14:creationId xmlns:p14="http://schemas.microsoft.com/office/powerpoint/2010/main" val="188693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0"/>
            <a:ext cx="7772400" cy="762000"/>
          </a:xfrm>
        </p:spPr>
        <p:txBody>
          <a:bodyPr>
            <a:normAutofit/>
          </a:bodyPr>
          <a:lstStyle/>
          <a:p>
            <a:pPr algn="ctr"/>
            <a:r>
              <a:rPr lang="en-GB" sz="2800" dirty="0">
                <a:latin typeface="Tahoma" pitchFamily="34" charset="0"/>
              </a:rPr>
              <a:t>Founders</a:t>
            </a:r>
          </a:p>
        </p:txBody>
      </p:sp>
      <p:sp>
        <p:nvSpPr>
          <p:cNvPr id="6147" name="Rectangle 3"/>
          <p:cNvSpPr>
            <a:spLocks noGrp="1" noChangeArrowheads="1"/>
          </p:cNvSpPr>
          <p:nvPr>
            <p:ph idx="1"/>
          </p:nvPr>
        </p:nvSpPr>
        <p:spPr>
          <a:xfrm>
            <a:off x="1524000" y="762000"/>
            <a:ext cx="8915400" cy="5763344"/>
          </a:xfrm>
        </p:spPr>
        <p:txBody>
          <a:bodyPr/>
          <a:lstStyle/>
          <a:p>
            <a:pPr marL="0" indent="0">
              <a:buNone/>
            </a:pPr>
            <a:r>
              <a:rPr lang="en-GB" dirty="0">
                <a:latin typeface="Tahoma" pitchFamily="34" charset="0"/>
              </a:rPr>
              <a:t> </a:t>
            </a:r>
            <a:r>
              <a:rPr lang="en-GB" sz="2400" dirty="0">
                <a:latin typeface="Tahoma" pitchFamily="34" charset="0"/>
              </a:rPr>
              <a:t>Maggie Kuhn </a:t>
            </a:r>
            <a:r>
              <a:rPr lang="en-GB" dirty="0">
                <a:latin typeface="Tahoma" pitchFamily="34" charset="0"/>
              </a:rPr>
              <a:t>: </a:t>
            </a:r>
            <a:r>
              <a:rPr lang="en-GB" sz="2400" dirty="0">
                <a:latin typeface="Tahoma" pitchFamily="34" charset="0"/>
              </a:rPr>
              <a:t>Founder </a:t>
            </a:r>
          </a:p>
          <a:p>
            <a:pPr marL="0" indent="0">
              <a:buNone/>
            </a:pPr>
            <a:r>
              <a:rPr lang="en-GB" sz="2400" dirty="0">
                <a:latin typeface="Tahoma" pitchFamily="34" charset="0"/>
              </a:rPr>
              <a:t> of the </a:t>
            </a:r>
            <a:r>
              <a:rPr lang="en-GB" sz="2400" dirty="0" err="1">
                <a:latin typeface="Tahoma" pitchFamily="34" charset="0"/>
              </a:rPr>
              <a:t>Gray</a:t>
            </a:r>
            <a:r>
              <a:rPr lang="en-GB" sz="2400" dirty="0">
                <a:latin typeface="Tahoma" pitchFamily="34" charset="0"/>
              </a:rPr>
              <a:t> Panthers</a:t>
            </a:r>
          </a:p>
          <a:p>
            <a:pPr>
              <a:buFontTx/>
              <a:buNone/>
            </a:pPr>
            <a:r>
              <a:rPr lang="en-GB" sz="2400" i="1" dirty="0">
                <a:latin typeface="Tahoma" pitchFamily="34" charset="0"/>
              </a:rPr>
              <a:t>     and </a:t>
            </a:r>
            <a:r>
              <a:rPr lang="en-GB" sz="2400" i="1" dirty="0" err="1" smtClean="0">
                <a:latin typeface="Tahoma" pitchFamily="34" charset="0"/>
              </a:rPr>
              <a:t>Homeshare</a:t>
            </a:r>
            <a:endParaRPr lang="en-GB" sz="2400" i="1" dirty="0"/>
          </a:p>
          <a:p>
            <a:pPr>
              <a:buFontTx/>
              <a:buNone/>
            </a:pPr>
            <a:r>
              <a:rPr lang="en-GB" i="1" dirty="0"/>
              <a:t>                                             </a:t>
            </a:r>
            <a:r>
              <a:rPr lang="en-GB" i="1" dirty="0" smtClean="0"/>
              <a:t>       </a:t>
            </a:r>
            <a:r>
              <a:rPr lang="en-GB" sz="2400" dirty="0">
                <a:latin typeface="Tahoma" pitchFamily="34" charset="0"/>
              </a:rPr>
              <a:t>Nan Maitland</a:t>
            </a:r>
            <a:r>
              <a:rPr lang="en-GB" sz="2400" i="1" dirty="0">
                <a:latin typeface="Tahoma" pitchFamily="34" charset="0"/>
              </a:rPr>
              <a:t>  </a:t>
            </a:r>
          </a:p>
          <a:p>
            <a:pPr>
              <a:buFontTx/>
              <a:buNone/>
            </a:pPr>
            <a:r>
              <a:rPr lang="en-GB" i="1" dirty="0">
                <a:latin typeface="Tahoma" pitchFamily="34" charset="0"/>
              </a:rPr>
              <a:t>                                   </a:t>
            </a:r>
            <a:r>
              <a:rPr lang="en-GB" i="1" dirty="0" smtClean="0">
                <a:latin typeface="Tahoma" pitchFamily="34" charset="0"/>
              </a:rPr>
              <a:t>   </a:t>
            </a:r>
            <a:r>
              <a:rPr lang="en-GB" sz="2400" i="1" dirty="0" smtClean="0">
                <a:latin typeface="Tahoma" pitchFamily="34" charset="0"/>
              </a:rPr>
              <a:t>Co-</a:t>
            </a:r>
            <a:r>
              <a:rPr lang="en-GB" sz="2400" dirty="0" smtClean="0">
                <a:latin typeface="Tahoma" pitchFamily="34" charset="0"/>
              </a:rPr>
              <a:t>Founder</a:t>
            </a:r>
            <a:r>
              <a:rPr lang="en-GB" sz="2400" dirty="0">
                <a:latin typeface="Tahoma" pitchFamily="34" charset="0"/>
              </a:rPr>
              <a:t>: </a:t>
            </a:r>
            <a:r>
              <a:rPr lang="en-GB" sz="2400" i="1" dirty="0" err="1">
                <a:latin typeface="Tahoma" pitchFamily="34" charset="0"/>
              </a:rPr>
              <a:t>Homeshare</a:t>
            </a:r>
            <a:r>
              <a:rPr lang="en-GB" sz="2400" i="1" dirty="0">
                <a:latin typeface="Tahoma" pitchFamily="34" charset="0"/>
              </a:rPr>
              <a:t>  International                                             </a:t>
            </a:r>
            <a:r>
              <a:rPr lang="en-GB" sz="2400" i="1" dirty="0" err="1">
                <a:latin typeface="Tahoma" pitchFamily="34" charset="0"/>
              </a:rPr>
              <a:t>International</a:t>
            </a:r>
            <a:endParaRPr lang="en-GB" sz="2400" i="1" dirty="0">
              <a:latin typeface="Tahoma" pitchFamily="34" charset="0"/>
            </a:endParaRPr>
          </a:p>
          <a:p>
            <a:pPr>
              <a:buFontTx/>
              <a:buNone/>
            </a:pPr>
            <a:endParaRPr lang="en-GB" sz="2400" i="1" dirty="0">
              <a:latin typeface="Tahoma" pitchFamily="34" charset="0"/>
            </a:endParaRPr>
          </a:p>
          <a:p>
            <a:pPr>
              <a:buFontTx/>
              <a:buNone/>
            </a:pPr>
            <a:r>
              <a:rPr lang="en-GB" sz="2400" i="1" dirty="0">
                <a:latin typeface="Tahoma" pitchFamily="34" charset="0"/>
              </a:rPr>
              <a:t>                                                            International</a:t>
            </a:r>
            <a:r>
              <a:rPr lang="en-GB" i="1" dirty="0"/>
              <a:t>                                                                         </a:t>
            </a:r>
            <a:endParaRPr lang="en-GB" dirty="0"/>
          </a:p>
        </p:txBody>
      </p:sp>
      <p:pic>
        <p:nvPicPr>
          <p:cNvPr id="6148" name="Picture 4" descr="D:\Documents\My Pictures\maggie ku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550" y="2320005"/>
            <a:ext cx="4191000" cy="318452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D:\Documents\My Pictures\December 2003 Homesharing Seminar 004.jpg"/>
          <p:cNvPicPr>
            <a:picLocks noChangeAspect="1" noChangeArrowheads="1"/>
          </p:cNvPicPr>
          <p:nvPr/>
        </p:nvPicPr>
        <p:blipFill>
          <a:blip r:embed="rId3">
            <a:extLst>
              <a:ext uri="{28A0092B-C50C-407E-A947-70E740481C1C}">
                <a14:useLocalDpi xmlns:a14="http://schemas.microsoft.com/office/drawing/2010/main" val="0"/>
              </a:ext>
            </a:extLst>
          </a:blip>
          <a:srcRect l="-945"/>
          <a:stretch>
            <a:fillRect/>
          </a:stretch>
        </p:blipFill>
        <p:spPr bwMode="auto">
          <a:xfrm>
            <a:off x="6110290" y="3717032"/>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542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649" y="360103"/>
            <a:ext cx="626427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346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76672"/>
            <a:ext cx="8229600" cy="792088"/>
          </a:xfrm>
        </p:spPr>
        <p:txBody>
          <a:bodyPr>
            <a:normAutofit/>
          </a:bodyPr>
          <a:lstStyle/>
          <a:p>
            <a:pPr algn="ctr"/>
            <a:r>
              <a:rPr lang="en-GB" dirty="0" smtClean="0"/>
              <a:t>    </a:t>
            </a:r>
            <a:r>
              <a:rPr lang="en-GB" sz="2800" dirty="0"/>
              <a:t>Biographical Pain</a:t>
            </a:r>
            <a:endParaRPr lang="en-GB" dirty="0"/>
          </a:p>
        </p:txBody>
      </p:sp>
      <p:sp>
        <p:nvSpPr>
          <p:cNvPr id="3" name="Content Placeholder 2"/>
          <p:cNvSpPr>
            <a:spLocks noGrp="1"/>
          </p:cNvSpPr>
          <p:nvPr>
            <p:ph idx="1"/>
          </p:nvPr>
        </p:nvSpPr>
        <p:spPr>
          <a:xfrm>
            <a:off x="1991544" y="1340768"/>
            <a:ext cx="8229600" cy="5184576"/>
          </a:xfrm>
        </p:spPr>
        <p:txBody>
          <a:bodyPr>
            <a:normAutofit fontScale="70000" lnSpcReduction="20000"/>
          </a:bodyPr>
          <a:lstStyle/>
          <a:p>
            <a:r>
              <a:rPr lang="en-GB" sz="2900" dirty="0"/>
              <a:t>My research on older people at the end of life led me to understand the anguish that many experience as they face imminent death. With endless time to think, but not much time to live; there is an inescapable preoccupation with reflection about their own lives. </a:t>
            </a:r>
          </a:p>
          <a:p>
            <a:endParaRPr lang="en-GB" sz="2900" dirty="0"/>
          </a:p>
          <a:p>
            <a:r>
              <a:rPr lang="en-GB" sz="2900" dirty="0"/>
              <a:t>For some, all is harmony and contentment. But most find unconfined time for life review takes them into the deeper recesses of memory. Too often the dominant recollections are of dreadful experiences – things done by others to harm them; actions taken but deeply regretted, things always promised yet still undone. </a:t>
            </a:r>
          </a:p>
          <a:p>
            <a:endParaRPr lang="en-GB" sz="2900" dirty="0"/>
          </a:p>
          <a:p>
            <a:r>
              <a:rPr lang="en-GB" sz="2900" dirty="0"/>
              <a:t>This leisure to reflect is accompanied by disability and an incapacity to right these wrongs. So much guilt and self loathing. Some see this as unforgivable sin. Others with no belief, simply feel tortured. </a:t>
            </a:r>
          </a:p>
          <a:p>
            <a:r>
              <a:rPr lang="en-GB" sz="2900" dirty="0"/>
              <a:t>Yet they rarely find a sympathetic and safe listener to relieve this profound distress  : </a:t>
            </a:r>
          </a:p>
          <a:p>
            <a:pPr marL="0" indent="0">
              <a:buNone/>
            </a:pPr>
            <a:r>
              <a:rPr lang="en-GB" sz="2900" dirty="0"/>
              <a:t>                                       </a:t>
            </a:r>
            <a:r>
              <a:rPr lang="en-GB" sz="2900" i="1" dirty="0"/>
              <a:t>to which I have given the name ‘biographical pain’.</a:t>
            </a:r>
          </a:p>
          <a:p>
            <a:pPr marL="0" indent="0">
              <a:buNone/>
            </a:pPr>
            <a:r>
              <a:rPr lang="en-GB" dirty="0"/>
              <a:t> </a:t>
            </a:r>
          </a:p>
          <a:p>
            <a:endParaRPr lang="en-GB" dirty="0"/>
          </a:p>
        </p:txBody>
      </p:sp>
    </p:spTree>
    <p:extLst>
      <p:ext uri="{BB962C8B-B14F-4D97-AF65-F5344CB8AC3E}">
        <p14:creationId xmlns:p14="http://schemas.microsoft.com/office/powerpoint/2010/main" val="426941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708688"/>
          </a:xfrm>
        </p:spPr>
        <p:txBody>
          <a:bodyPr>
            <a:normAutofit/>
          </a:bodyPr>
          <a:lstStyle/>
          <a:p>
            <a:pPr algn="ctr"/>
            <a:r>
              <a:rPr lang="en-GB" sz="2800" dirty="0"/>
              <a:t>Biographical pain in old age</a:t>
            </a:r>
            <a:endParaRPr lang="en-GB" sz="2800" dirty="0"/>
          </a:p>
        </p:txBody>
      </p:sp>
      <p:sp>
        <p:nvSpPr>
          <p:cNvPr id="3" name="Content Placeholder 2"/>
          <p:cNvSpPr>
            <a:spLocks noGrp="1"/>
          </p:cNvSpPr>
          <p:nvPr>
            <p:ph idx="1"/>
          </p:nvPr>
        </p:nvSpPr>
        <p:spPr/>
        <p:txBody>
          <a:bodyPr>
            <a:normAutofit fontScale="70000" lnSpcReduction="20000"/>
          </a:bodyPr>
          <a:lstStyle/>
          <a:p>
            <a:pPr>
              <a:lnSpc>
                <a:spcPct val="90000"/>
              </a:lnSpc>
              <a:defRPr/>
            </a:pPr>
            <a:r>
              <a:rPr lang="en-GB" dirty="0"/>
              <a:t>Biography is the key source of spirituality</a:t>
            </a:r>
          </a:p>
          <a:p>
            <a:pPr marL="0" indent="0">
              <a:buNone/>
              <a:defRPr/>
            </a:pPr>
            <a:endParaRPr lang="en-GB" dirty="0"/>
          </a:p>
          <a:p>
            <a:pPr>
              <a:lnSpc>
                <a:spcPct val="90000"/>
              </a:lnSpc>
              <a:defRPr/>
            </a:pPr>
            <a:r>
              <a:rPr lang="en-GB" dirty="0"/>
              <a:t>Remembering in pain is a special version of spiritual reflection for the very old and frail</a:t>
            </a:r>
          </a:p>
          <a:p>
            <a:pPr>
              <a:lnSpc>
                <a:spcPct val="90000"/>
              </a:lnSpc>
              <a:defRPr/>
            </a:pPr>
            <a:endParaRPr lang="en-GB" dirty="0"/>
          </a:p>
          <a:p>
            <a:pPr>
              <a:lnSpc>
                <a:spcPct val="90000"/>
              </a:lnSpc>
              <a:defRPr/>
            </a:pPr>
            <a:r>
              <a:rPr lang="en-GB" dirty="0"/>
              <a:t>Biographical pain is: </a:t>
            </a:r>
          </a:p>
          <a:p>
            <a:pPr>
              <a:lnSpc>
                <a:spcPct val="90000"/>
              </a:lnSpc>
              <a:defRPr/>
            </a:pPr>
            <a:endParaRPr lang="en-GB" dirty="0"/>
          </a:p>
          <a:p>
            <a:pPr>
              <a:lnSpc>
                <a:spcPct val="90000"/>
              </a:lnSpc>
              <a:buNone/>
              <a:defRPr/>
            </a:pPr>
            <a:r>
              <a:rPr lang="en-GB" dirty="0"/>
              <a:t>    ‘</a:t>
            </a:r>
            <a:r>
              <a:rPr lang="en-GB" b="1" i="1" dirty="0"/>
              <a:t>The irredeemable anguish, which results from profoundly painful recollection of experienced wrongs which can now never be righted.</a:t>
            </a:r>
          </a:p>
          <a:p>
            <a:pPr>
              <a:lnSpc>
                <a:spcPct val="90000"/>
              </a:lnSpc>
              <a:buNone/>
              <a:defRPr/>
            </a:pPr>
            <a:r>
              <a:rPr lang="en-GB" b="1" i="1" dirty="0"/>
              <a:t>    When finitude or impairment terminates the possibility of cherished self promises to redress deeply regretted actions’.</a:t>
            </a:r>
          </a:p>
          <a:p>
            <a:pPr>
              <a:lnSpc>
                <a:spcPct val="90000"/>
              </a:lnSpc>
              <a:buNone/>
              <a:defRPr/>
            </a:pPr>
            <a:endParaRPr lang="en-GB" i="1" dirty="0"/>
          </a:p>
          <a:p>
            <a:pPr>
              <a:lnSpc>
                <a:spcPct val="90000"/>
              </a:lnSpc>
              <a:buNone/>
              <a:defRPr/>
            </a:pPr>
            <a:endParaRPr lang="en-GB" i="1" dirty="0"/>
          </a:p>
          <a:p>
            <a:pPr>
              <a:lnSpc>
                <a:spcPct val="90000"/>
              </a:lnSpc>
              <a:defRPr/>
            </a:pPr>
            <a:r>
              <a:rPr lang="en-GB" dirty="0"/>
              <a:t>This is an important part of the study of ageing and the lifespan.</a:t>
            </a:r>
          </a:p>
          <a:p>
            <a:pPr>
              <a:lnSpc>
                <a:spcPct val="90000"/>
              </a:lnSpc>
              <a:buNone/>
              <a:defRPr/>
            </a:pPr>
            <a:endParaRPr lang="en-GB" dirty="0"/>
          </a:p>
          <a:p>
            <a:endParaRPr lang="en-GB" dirty="0"/>
          </a:p>
        </p:txBody>
      </p:sp>
    </p:spTree>
    <p:extLst>
      <p:ext uri="{BB962C8B-B14F-4D97-AF65-F5344CB8AC3E}">
        <p14:creationId xmlns:p14="http://schemas.microsoft.com/office/powerpoint/2010/main" val="4066224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370" y="379562"/>
            <a:ext cx="10311441" cy="1509623"/>
          </a:xfrm>
        </p:spPr>
        <p:txBody>
          <a:bodyPr>
            <a:normAutofit fontScale="90000"/>
          </a:bodyPr>
          <a:lstStyle/>
          <a:p>
            <a:pPr algn="ctr" eaLnBrk="0" fontAlgn="base" hangingPunct="0"/>
            <a:r>
              <a:rPr lang="en-GB" sz="2200" dirty="0" smtClean="0">
                <a:latin typeface="+mn-lt"/>
              </a:rPr>
              <a:t>Spirituality:  Coming </a:t>
            </a:r>
            <a:r>
              <a:rPr lang="en-GB" sz="2200" dirty="0">
                <a:latin typeface="+mn-lt"/>
              </a:rPr>
              <a:t>to terms with who we are</a:t>
            </a:r>
            <a:br>
              <a:rPr lang="en-GB" sz="2200" dirty="0">
                <a:latin typeface="+mn-lt"/>
              </a:rPr>
            </a:br>
            <a:r>
              <a:rPr lang="en-GB" dirty="0"/>
              <a:t> </a:t>
            </a:r>
            <a:br>
              <a:rPr lang="en-GB" dirty="0"/>
            </a:br>
            <a:endParaRPr lang="en-GB" dirty="0"/>
          </a:p>
        </p:txBody>
      </p:sp>
      <p:sp>
        <p:nvSpPr>
          <p:cNvPr id="3" name="Content Placeholder 2"/>
          <p:cNvSpPr>
            <a:spLocks noGrp="1"/>
          </p:cNvSpPr>
          <p:nvPr>
            <p:ph idx="1"/>
          </p:nvPr>
        </p:nvSpPr>
        <p:spPr>
          <a:xfrm>
            <a:off x="907211" y="1242204"/>
            <a:ext cx="10515600" cy="5340201"/>
          </a:xfrm>
        </p:spPr>
        <p:txBody>
          <a:bodyPr>
            <a:normAutofit fontScale="92500" lnSpcReduction="20000"/>
          </a:bodyPr>
          <a:lstStyle/>
          <a:p>
            <a:r>
              <a:rPr lang="en-GB" sz="1900" dirty="0"/>
              <a:t>One important dimension of spirituality is the process of coming to terms with who you are and what you have done in your life, as it comes to a close.</a:t>
            </a:r>
          </a:p>
          <a:p>
            <a:r>
              <a:rPr lang="en-GB" sz="1900" dirty="0"/>
              <a:t>This process of life review, given focus by psychiatrist Robert Butler 40 years ago, is essentially a spiritual enterprise.  </a:t>
            </a:r>
          </a:p>
          <a:p>
            <a:r>
              <a:rPr lang="en-GB" sz="1900" dirty="0"/>
              <a:t>Gerontologist, ethicist and spirituality scholar Harry Moody in his book </a:t>
            </a:r>
            <a:r>
              <a:rPr lang="en-GB" sz="1900" i="1" dirty="0"/>
              <a:t>The Five Stages of the Soul: Charting the spiritual passages that shape our lives</a:t>
            </a:r>
            <a:r>
              <a:rPr lang="en-GB" sz="1900" dirty="0"/>
              <a:t>. (Random House 1998) .   </a:t>
            </a:r>
          </a:p>
          <a:p>
            <a:pPr marL="0" indent="0">
              <a:buNone/>
            </a:pPr>
            <a:r>
              <a:rPr lang="en-GB" sz="1900" dirty="0" smtClean="0"/>
              <a:t>                                  writes </a:t>
            </a:r>
            <a:r>
              <a:rPr lang="en-GB" sz="1900" dirty="0"/>
              <a:t>of ‘Standing at the Crossroads</a:t>
            </a:r>
            <a:r>
              <a:rPr lang="en-GB" sz="1900" dirty="0" smtClean="0"/>
              <a:t>’:   The </a:t>
            </a:r>
            <a:r>
              <a:rPr lang="en-GB" sz="1900" dirty="0"/>
              <a:t>first of the 5 Stages of the Soul</a:t>
            </a:r>
            <a:r>
              <a:rPr lang="en-GB" sz="1900" dirty="0" smtClean="0"/>
              <a:t>.</a:t>
            </a:r>
            <a:r>
              <a:rPr lang="en-GB" sz="1900" dirty="0"/>
              <a:t> </a:t>
            </a:r>
            <a:endParaRPr lang="en-GB" sz="1900" dirty="0" smtClean="0"/>
          </a:p>
          <a:p>
            <a:pPr marL="0" indent="0">
              <a:buNone/>
            </a:pPr>
            <a:endParaRPr lang="en-GB" sz="1900" dirty="0"/>
          </a:p>
          <a:p>
            <a:pPr marL="0" indent="0">
              <a:buNone/>
            </a:pPr>
            <a:r>
              <a:rPr lang="en-GB" sz="1900" dirty="0"/>
              <a:t>“Wasn’t life supposed to get better as the years pass? Didn’t I do what I was supposed to: go to school, join the team, work hard, pay my dues? </a:t>
            </a:r>
          </a:p>
          <a:p>
            <a:pPr marL="0" indent="0">
              <a:buNone/>
            </a:pPr>
            <a:r>
              <a:rPr lang="en-GB" sz="1900" dirty="0"/>
              <a:t>“Now we are 34 years old. Or 40 years old. Or 59. And the years have given us neither the pleasure we assumed we’d get, nor the big payoffs we always dreamed about. Rewards and laurels may come from time to time, it’s true, but the happiness they bring doesn’t last long. There are peak moments, of course and the stretches of sunshine.. </a:t>
            </a:r>
          </a:p>
          <a:p>
            <a:pPr marL="0" indent="0">
              <a:buNone/>
            </a:pPr>
            <a:r>
              <a:rPr lang="en-GB" sz="1900" dirty="0"/>
              <a:t>But why do they always seem over-shadowed by the gnawing sense of </a:t>
            </a:r>
            <a:r>
              <a:rPr lang="en-GB" sz="1900" dirty="0" err="1"/>
              <a:t>unfulfillment</a:t>
            </a:r>
            <a:r>
              <a:rPr lang="en-GB" sz="1900" dirty="0"/>
              <a:t>, the sameness of days? </a:t>
            </a:r>
          </a:p>
          <a:p>
            <a:pPr marL="0" indent="0">
              <a:buNone/>
            </a:pPr>
            <a:r>
              <a:rPr lang="en-GB" sz="1900" dirty="0"/>
              <a:t> </a:t>
            </a:r>
          </a:p>
          <a:p>
            <a:r>
              <a:rPr lang="en-GB" sz="1900" dirty="0"/>
              <a:t>Such experiences can bring to the fore all those unanswered questions about what you believe – or no longer believe. </a:t>
            </a:r>
          </a:p>
          <a:p>
            <a:pPr marL="0" indent="0">
              <a:buNone/>
            </a:pPr>
            <a:r>
              <a:rPr lang="en-GB" sz="1900" dirty="0"/>
              <a:t> </a:t>
            </a:r>
          </a:p>
          <a:p>
            <a:endParaRPr lang="en-GB" sz="1800" dirty="0"/>
          </a:p>
        </p:txBody>
      </p:sp>
    </p:spTree>
    <p:extLst>
      <p:ext uri="{BB962C8B-B14F-4D97-AF65-F5344CB8AC3E}">
        <p14:creationId xmlns:p14="http://schemas.microsoft.com/office/powerpoint/2010/main" val="268819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396"/>
            <a:ext cx="10515600" cy="6685471"/>
          </a:xfrm>
        </p:spPr>
        <p:txBody>
          <a:bodyPr>
            <a:normAutofit/>
          </a:bodyPr>
          <a:lstStyle/>
          <a:p>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a:latin typeface="+mn-lt"/>
              </a:rPr>
              <a:t/>
            </a:r>
            <a:br>
              <a:rPr lang="en-GB" sz="1400" dirty="0">
                <a:latin typeface="+mn-lt"/>
              </a:rPr>
            </a:br>
            <a:r>
              <a:rPr lang="en-GB" sz="1400" dirty="0" smtClean="0">
                <a:latin typeface="+mn-lt"/>
              </a:rPr>
              <a:t/>
            </a:r>
            <a:br>
              <a:rPr lang="en-GB" sz="1400" dirty="0" smtClean="0">
                <a:latin typeface="+mn-lt"/>
              </a:rPr>
            </a:br>
            <a:r>
              <a:rPr lang="en-GB" sz="1400" dirty="0" smtClean="0">
                <a:latin typeface="+mn-lt"/>
              </a:rPr>
              <a:t>                     Cambridge University Press, December 2016                                                                      SCM Press 2013</a:t>
            </a:r>
            <a:endParaRPr lang="en-GB" sz="1400"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553" y="347472"/>
            <a:ext cx="3470153" cy="53444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604" y="365760"/>
            <a:ext cx="3550078" cy="5234223"/>
          </a:xfrm>
          <a:prstGeom prst="rect">
            <a:avLst/>
          </a:prstGeom>
        </p:spPr>
      </p:pic>
    </p:spTree>
    <p:extLst>
      <p:ext uri="{BB962C8B-B14F-4D97-AF65-F5344CB8AC3E}">
        <p14:creationId xmlns:p14="http://schemas.microsoft.com/office/powerpoint/2010/main" val="200666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3600" y="228600"/>
            <a:ext cx="7772400" cy="533400"/>
          </a:xfrm>
        </p:spPr>
        <p:txBody>
          <a:bodyPr>
            <a:normAutofit/>
          </a:bodyPr>
          <a:lstStyle/>
          <a:p>
            <a:pPr algn="ctr"/>
            <a:r>
              <a:rPr lang="en-GB" altLang="en-US" sz="2000" dirty="0">
                <a:latin typeface="+mn-lt"/>
              </a:rPr>
              <a:t>Key </a:t>
            </a:r>
            <a:r>
              <a:rPr lang="en-GB" altLang="en-US" sz="2000" dirty="0" smtClean="0">
                <a:latin typeface="+mn-lt"/>
              </a:rPr>
              <a:t>questions for </a:t>
            </a:r>
            <a:r>
              <a:rPr lang="en-GB" altLang="en-US" sz="2000" dirty="0" err="1" smtClean="0">
                <a:latin typeface="+mn-lt"/>
              </a:rPr>
              <a:t>Homeshare</a:t>
            </a:r>
            <a:endParaRPr lang="en-GB" altLang="en-US" sz="2000" dirty="0">
              <a:latin typeface="+mn-lt"/>
            </a:endParaRPr>
          </a:p>
        </p:txBody>
      </p:sp>
      <p:sp>
        <p:nvSpPr>
          <p:cNvPr id="23555" name="Rectangle 3"/>
          <p:cNvSpPr>
            <a:spLocks noGrp="1" noChangeArrowheads="1"/>
          </p:cNvSpPr>
          <p:nvPr>
            <p:ph type="body" idx="1"/>
          </p:nvPr>
        </p:nvSpPr>
        <p:spPr>
          <a:xfrm>
            <a:off x="2127504" y="978408"/>
            <a:ext cx="7772400" cy="5458968"/>
          </a:xfrm>
        </p:spPr>
        <p:txBody>
          <a:bodyPr>
            <a:normAutofit/>
          </a:bodyPr>
          <a:lstStyle/>
          <a:p>
            <a:r>
              <a:rPr lang="en-GB" altLang="en-US" sz="1800" dirty="0"/>
              <a:t>Our disposition is to provide a high quality service at a low price, for people with not much money. But must </a:t>
            </a:r>
            <a:r>
              <a:rPr lang="en-GB" altLang="en-US" sz="1800" dirty="0" err="1"/>
              <a:t>homesharing</a:t>
            </a:r>
            <a:r>
              <a:rPr lang="en-GB" altLang="en-US" sz="1800" dirty="0"/>
              <a:t> always be subsidised?</a:t>
            </a:r>
          </a:p>
          <a:p>
            <a:r>
              <a:rPr lang="en-GB" altLang="en-US" sz="1800" dirty="0"/>
              <a:t>Can we find ways of persuading the public purse to meet the core costs?</a:t>
            </a:r>
          </a:p>
          <a:p>
            <a:r>
              <a:rPr lang="en-GB" altLang="en-US" sz="1800" dirty="0"/>
              <a:t>Might we devise schemes where the user pays the economic rate?</a:t>
            </a:r>
          </a:p>
          <a:p>
            <a:r>
              <a:rPr lang="en-GB" altLang="en-US" sz="1800" dirty="0"/>
              <a:t>What is the potential for a partly or wholly on-line </a:t>
            </a:r>
            <a:r>
              <a:rPr lang="en-GB" altLang="en-US" sz="1800" dirty="0" err="1"/>
              <a:t>homeshare</a:t>
            </a:r>
            <a:r>
              <a:rPr lang="en-GB" altLang="en-US" sz="1800" dirty="0"/>
              <a:t> system?</a:t>
            </a:r>
          </a:p>
          <a:p>
            <a:r>
              <a:rPr lang="en-GB" altLang="en-US" sz="1800" dirty="0"/>
              <a:t>What skills do we need to engage governments, local governments and other major care and housing providers to adopt </a:t>
            </a:r>
            <a:r>
              <a:rPr lang="en-GB" altLang="en-US" sz="1800" dirty="0" err="1"/>
              <a:t>homeshareing</a:t>
            </a:r>
            <a:r>
              <a:rPr lang="en-GB" altLang="en-US" sz="1800" dirty="0"/>
              <a:t> as part of their essential provision?</a:t>
            </a:r>
          </a:p>
        </p:txBody>
      </p:sp>
      <p:sp>
        <p:nvSpPr>
          <p:cNvPr id="2" name="Rectangle 1"/>
          <p:cNvSpPr/>
          <p:nvPr/>
        </p:nvSpPr>
        <p:spPr>
          <a:xfrm>
            <a:off x="2389632" y="4138875"/>
            <a:ext cx="6096000" cy="2585323"/>
          </a:xfrm>
          <a:prstGeom prst="rect">
            <a:avLst/>
          </a:prstGeom>
        </p:spPr>
        <p:txBody>
          <a:bodyPr>
            <a:spAutoFit/>
          </a:bodyPr>
          <a:lstStyle/>
          <a:p>
            <a:pPr>
              <a:lnSpc>
                <a:spcPct val="90000"/>
              </a:lnSpc>
            </a:pPr>
            <a:r>
              <a:rPr lang="en-GB" altLang="en-US" i="1" dirty="0"/>
              <a:t>But we do have lots of answers and good evidence.</a:t>
            </a:r>
          </a:p>
          <a:p>
            <a:pPr>
              <a:lnSpc>
                <a:spcPct val="90000"/>
              </a:lnSpc>
            </a:pPr>
            <a:r>
              <a:rPr lang="en-GB" altLang="en-US" dirty="0"/>
              <a:t>We also have :</a:t>
            </a:r>
          </a:p>
          <a:p>
            <a:pPr>
              <a:lnSpc>
                <a:spcPct val="90000"/>
              </a:lnSpc>
              <a:buFontTx/>
              <a:buNone/>
            </a:pPr>
            <a:r>
              <a:rPr lang="en-GB" altLang="en-US" dirty="0"/>
              <a:t>- A powerful and simple idea</a:t>
            </a:r>
          </a:p>
          <a:p>
            <a:pPr>
              <a:lnSpc>
                <a:spcPct val="90000"/>
              </a:lnSpc>
              <a:buFontTx/>
              <a:buNone/>
            </a:pPr>
            <a:r>
              <a:rPr lang="en-GB" altLang="en-US" dirty="0"/>
              <a:t>- Solutions that fit well into a time of recession </a:t>
            </a:r>
          </a:p>
          <a:p>
            <a:pPr>
              <a:lnSpc>
                <a:spcPct val="90000"/>
              </a:lnSpc>
              <a:buFontTx/>
              <a:buNone/>
            </a:pPr>
            <a:r>
              <a:rPr lang="en-GB" altLang="en-US" dirty="0"/>
              <a:t>- Decades of experience that shows that different models work </a:t>
            </a:r>
            <a:r>
              <a:rPr lang="en-GB" altLang="en-US" dirty="0" smtClean="0"/>
              <a:t>         in </a:t>
            </a:r>
            <a:r>
              <a:rPr lang="en-GB" altLang="en-US" dirty="0"/>
              <a:t>different cultures and places</a:t>
            </a:r>
          </a:p>
          <a:p>
            <a:pPr>
              <a:lnSpc>
                <a:spcPct val="90000"/>
              </a:lnSpc>
              <a:buFontTx/>
              <a:buChar char="-"/>
            </a:pPr>
            <a:r>
              <a:rPr lang="en-GB" altLang="en-US" dirty="0"/>
              <a:t>Powerful values : reciprocity/intergenerational relationships/integrity/compassion/dignity and respect/low cost and high value.</a:t>
            </a:r>
          </a:p>
          <a:p>
            <a:pPr>
              <a:lnSpc>
                <a:spcPct val="90000"/>
              </a:lnSpc>
              <a:buFontTx/>
              <a:buChar char="-"/>
            </a:pPr>
            <a:endParaRPr lang="en-GB" altLang="en-US" dirty="0">
              <a:latin typeface="Tahoma" panose="020B0604030504040204" pitchFamily="34" charset="0"/>
            </a:endParaRPr>
          </a:p>
        </p:txBody>
      </p:sp>
    </p:spTree>
    <p:extLst>
      <p:ext uri="{BB962C8B-B14F-4D97-AF65-F5344CB8AC3E}">
        <p14:creationId xmlns:p14="http://schemas.microsoft.com/office/powerpoint/2010/main" val="362854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600"/>
            <a:ext cx="10515600" cy="762000"/>
          </a:xfrm>
        </p:spPr>
        <p:txBody>
          <a:bodyPr>
            <a:normAutofit/>
          </a:bodyPr>
          <a:lstStyle/>
          <a:p>
            <a:pPr algn="ctr"/>
            <a:r>
              <a:rPr lang="en-GB" sz="2000" dirty="0" smtClean="0">
                <a:latin typeface="+mn-lt"/>
              </a:rPr>
              <a:t>A challenging assignment</a:t>
            </a:r>
            <a:endParaRPr lang="en-GB" sz="2000" dirty="0">
              <a:latin typeface="+mn-lt"/>
            </a:endParaRPr>
          </a:p>
        </p:txBody>
      </p:sp>
      <p:sp>
        <p:nvSpPr>
          <p:cNvPr id="3" name="Content Placeholder 2"/>
          <p:cNvSpPr>
            <a:spLocks noGrp="1"/>
          </p:cNvSpPr>
          <p:nvPr>
            <p:ph idx="1"/>
          </p:nvPr>
        </p:nvSpPr>
        <p:spPr>
          <a:xfrm>
            <a:off x="838200" y="1088136"/>
            <a:ext cx="10515600" cy="5644638"/>
          </a:xfrm>
        </p:spPr>
        <p:txBody>
          <a:bodyPr>
            <a:normAutofit/>
          </a:bodyPr>
          <a:lstStyle/>
          <a:p>
            <a:r>
              <a:rPr lang="en-GB" sz="1800" dirty="0" smtClean="0"/>
              <a:t>The title of my talk “Intergenerational relationships for older people” was fine.                                                              – It is a topic that has engaged my interest, research and writing for many years.</a:t>
            </a:r>
          </a:p>
          <a:p>
            <a:pPr marL="0" indent="0">
              <a:buNone/>
            </a:pPr>
            <a:endParaRPr lang="en-GB" sz="1800" dirty="0" smtClean="0"/>
          </a:p>
          <a:p>
            <a:r>
              <a:rPr lang="en-GB" sz="1800" dirty="0" smtClean="0"/>
              <a:t>But I was also asked to include the following:</a:t>
            </a:r>
          </a:p>
          <a:p>
            <a:pPr marL="0" indent="0">
              <a:buNone/>
            </a:pPr>
            <a:r>
              <a:rPr lang="en-GB" sz="1800" dirty="0"/>
              <a:t> </a:t>
            </a:r>
            <a:r>
              <a:rPr lang="en-GB" sz="1800" dirty="0" smtClean="0"/>
              <a:t>         </a:t>
            </a:r>
            <a:r>
              <a:rPr lang="en-GB" sz="1800" dirty="0" smtClean="0"/>
              <a:t>* </a:t>
            </a:r>
            <a:r>
              <a:rPr lang="en-GB" sz="1800" dirty="0" smtClean="0"/>
              <a:t>Some of the history of </a:t>
            </a:r>
            <a:r>
              <a:rPr lang="en-GB" sz="1800" dirty="0" err="1" smtClean="0"/>
              <a:t>Homeshare</a:t>
            </a:r>
            <a:r>
              <a:rPr lang="en-GB" sz="1800" dirty="0" smtClean="0"/>
              <a:t> International</a:t>
            </a:r>
          </a:p>
          <a:p>
            <a:pPr marL="0" indent="0">
              <a:buNone/>
            </a:pPr>
            <a:r>
              <a:rPr lang="en-GB" sz="1800" dirty="0" smtClean="0"/>
              <a:t>                     </a:t>
            </a:r>
            <a:r>
              <a:rPr lang="en-GB" sz="1800" dirty="0" smtClean="0"/>
              <a:t>* </a:t>
            </a:r>
            <a:r>
              <a:rPr lang="en-GB" sz="1800" dirty="0" smtClean="0"/>
              <a:t>Something about my work on Spirituality in Later Life and my concept of ‘Biographical Pain’    </a:t>
            </a:r>
          </a:p>
          <a:p>
            <a:pPr marL="0" indent="0">
              <a:buNone/>
            </a:pPr>
            <a:r>
              <a:rPr lang="en-GB" sz="1800" dirty="0"/>
              <a:t> </a:t>
            </a:r>
            <a:r>
              <a:rPr lang="en-GB" sz="1800" dirty="0" smtClean="0"/>
              <a:t>                                         </a:t>
            </a:r>
            <a:r>
              <a:rPr lang="en-GB" sz="1800" dirty="0" smtClean="0"/>
              <a:t>*Mention </a:t>
            </a:r>
            <a:r>
              <a:rPr lang="en-GB" sz="1800" dirty="0" smtClean="0"/>
              <a:t>of my current research interests</a:t>
            </a:r>
          </a:p>
          <a:p>
            <a:pPr marL="0" indent="0">
              <a:buNone/>
            </a:pPr>
            <a:endParaRPr lang="en-GB" sz="1800" dirty="0" smtClean="0"/>
          </a:p>
          <a:p>
            <a:r>
              <a:rPr lang="en-GB" sz="1800" dirty="0" smtClean="0"/>
              <a:t>At first I was flattered that you might be interested in the issues that interest me. </a:t>
            </a:r>
          </a:p>
          <a:p>
            <a:pPr marL="0" indent="0">
              <a:buNone/>
            </a:pPr>
            <a:r>
              <a:rPr lang="en-GB" sz="1800" dirty="0"/>
              <a:t> </a:t>
            </a:r>
            <a:r>
              <a:rPr lang="en-GB" sz="1800" dirty="0" smtClean="0"/>
              <a:t>   BUT HOW WAS I TO MAKE IT ALL HANG TOGETHER as an opening for our </a:t>
            </a:r>
            <a:r>
              <a:rPr lang="en-GB" sz="1800" dirty="0" err="1" smtClean="0"/>
              <a:t>FiFth</a:t>
            </a:r>
            <a:r>
              <a:rPr lang="en-GB" sz="1800" dirty="0" smtClean="0"/>
              <a:t> World </a:t>
            </a:r>
            <a:r>
              <a:rPr lang="en-GB" sz="1800" dirty="0" err="1" smtClean="0"/>
              <a:t>Homeshare</a:t>
            </a:r>
            <a:r>
              <a:rPr lang="en-GB" sz="1800" dirty="0" smtClean="0"/>
              <a:t> Congress?</a:t>
            </a:r>
          </a:p>
          <a:p>
            <a:pPr marL="0" indent="0">
              <a:buNone/>
            </a:pPr>
            <a:r>
              <a:rPr lang="en-GB" sz="1800" dirty="0" smtClean="0"/>
              <a:t>                                          and not be so dull as to add to your jetlag and send you to sleep………</a:t>
            </a:r>
          </a:p>
          <a:p>
            <a:pPr marL="0" indent="0">
              <a:buNone/>
            </a:pPr>
            <a:endParaRPr lang="en-GB" sz="1800" dirty="0"/>
          </a:p>
          <a:p>
            <a:pPr marL="0" indent="0">
              <a:buNone/>
            </a:pPr>
            <a:r>
              <a:rPr lang="en-GB" sz="1800" dirty="0" smtClean="0"/>
              <a:t>What follows is an attempt to address this range of topics in a way which links with the our INTERGENERATIONAL theme.</a:t>
            </a:r>
            <a:endParaRPr lang="en-GB" sz="1800" dirty="0"/>
          </a:p>
          <a:p>
            <a:pPr marL="0" indent="0">
              <a:buNone/>
            </a:pPr>
            <a:endParaRPr lang="en-GB" sz="1800" dirty="0"/>
          </a:p>
        </p:txBody>
      </p:sp>
    </p:spTree>
    <p:extLst>
      <p:ext uri="{BB962C8B-B14F-4D97-AF65-F5344CB8AC3E}">
        <p14:creationId xmlns:p14="http://schemas.microsoft.com/office/powerpoint/2010/main" val="3461454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321" y="274639"/>
            <a:ext cx="8229600" cy="490066"/>
          </a:xfrm>
        </p:spPr>
        <p:txBody>
          <a:bodyPr>
            <a:normAutofit/>
          </a:bodyPr>
          <a:lstStyle/>
          <a:p>
            <a:pPr algn="ctr"/>
            <a:r>
              <a:rPr lang="en-GB" sz="2000" dirty="0" smtClean="0">
                <a:latin typeface="+mn-lt"/>
              </a:rPr>
              <a:t>HOMESHARE:   Exchange </a:t>
            </a:r>
            <a:r>
              <a:rPr lang="en-GB" sz="2000" dirty="0">
                <a:latin typeface="+mn-lt"/>
              </a:rPr>
              <a:t>of housing for help</a:t>
            </a:r>
          </a:p>
        </p:txBody>
      </p:sp>
      <p:sp>
        <p:nvSpPr>
          <p:cNvPr id="3" name="Content Placeholder 2"/>
          <p:cNvSpPr>
            <a:spLocks noGrp="1"/>
          </p:cNvSpPr>
          <p:nvPr>
            <p:ph idx="1"/>
          </p:nvPr>
        </p:nvSpPr>
        <p:spPr>
          <a:xfrm>
            <a:off x="2639683" y="1017916"/>
            <a:ext cx="7435969" cy="5579435"/>
          </a:xfrm>
        </p:spPr>
        <p:txBody>
          <a:bodyPr>
            <a:normAutofit fontScale="47500" lnSpcReduction="20000"/>
          </a:bodyPr>
          <a:lstStyle/>
          <a:p>
            <a:pPr marL="0" indent="0">
              <a:buNone/>
            </a:pPr>
            <a:endParaRPr lang="en-GB" sz="3600" dirty="0">
              <a:latin typeface="Tahoma" pitchFamily="34" charset="0"/>
            </a:endParaRPr>
          </a:p>
          <a:p>
            <a:r>
              <a:rPr lang="en-GB" sz="3800" dirty="0">
                <a:latin typeface="Tahoma" pitchFamily="34" charset="0"/>
              </a:rPr>
              <a:t>Maggie Kuhn </a:t>
            </a:r>
            <a:endParaRPr lang="en-GB" sz="3800" dirty="0" smtClean="0">
              <a:latin typeface="Tahoma" pitchFamily="34" charset="0"/>
            </a:endParaRPr>
          </a:p>
          <a:p>
            <a:pPr marL="0" indent="0">
              <a:buNone/>
            </a:pPr>
            <a:r>
              <a:rPr lang="en-GB" sz="3800" dirty="0"/>
              <a:t>S</a:t>
            </a:r>
            <a:r>
              <a:rPr lang="en-GB" sz="3800" dirty="0" smtClean="0"/>
              <a:t>aw </a:t>
            </a:r>
            <a:r>
              <a:rPr lang="en-GB" sz="3800" dirty="0"/>
              <a:t>that intergenerational shared housing could provide a fine </a:t>
            </a:r>
            <a:r>
              <a:rPr lang="en-GB" sz="3800" dirty="0" smtClean="0"/>
              <a:t>mixture</a:t>
            </a:r>
          </a:p>
          <a:p>
            <a:pPr marL="0" indent="0">
              <a:buNone/>
            </a:pPr>
            <a:r>
              <a:rPr lang="en-GB" sz="3800" dirty="0" smtClean="0"/>
              <a:t>of </a:t>
            </a:r>
            <a:r>
              <a:rPr lang="en-GB" sz="3800" dirty="0"/>
              <a:t>mutual gift giving. </a:t>
            </a:r>
            <a:endParaRPr lang="en-GB" sz="3800" dirty="0" smtClean="0"/>
          </a:p>
          <a:p>
            <a:pPr marL="0" indent="0">
              <a:buNone/>
            </a:pPr>
            <a:r>
              <a:rPr lang="en-GB" sz="3800" dirty="0" smtClean="0"/>
              <a:t>She </a:t>
            </a:r>
            <a:r>
              <a:rPr lang="en-GB" sz="3800" dirty="0"/>
              <a:t>believed profoundly in an all-age society and in positive intergenerational relations.  </a:t>
            </a:r>
          </a:p>
          <a:p>
            <a:pPr marL="0" indent="0">
              <a:buNone/>
            </a:pPr>
            <a:endParaRPr lang="en-GB" sz="3200" dirty="0">
              <a:latin typeface="Tahoma" pitchFamily="34" charset="0"/>
            </a:endParaRPr>
          </a:p>
          <a:p>
            <a:pPr marL="0" indent="0">
              <a:buNone/>
            </a:pPr>
            <a:endParaRPr lang="en-GB" sz="3600" dirty="0">
              <a:latin typeface="Tahoma" pitchFamily="34" charset="0"/>
            </a:endParaRPr>
          </a:p>
          <a:p>
            <a:r>
              <a:rPr lang="en-GB" sz="3600" dirty="0">
                <a:latin typeface="Tahoma" pitchFamily="34" charset="0"/>
              </a:rPr>
              <a:t>Nan Maitland </a:t>
            </a:r>
            <a:endParaRPr lang="en-GB" sz="3600" dirty="0" smtClean="0">
              <a:latin typeface="Tahoma" pitchFamily="34" charset="0"/>
            </a:endParaRPr>
          </a:p>
          <a:p>
            <a:pPr marL="0" indent="0">
              <a:buNone/>
            </a:pPr>
            <a:r>
              <a:rPr lang="en-GB" sz="3600" dirty="0">
                <a:latin typeface="Tahoma" pitchFamily="34" charset="0"/>
              </a:rPr>
              <a:t> </a:t>
            </a:r>
            <a:r>
              <a:rPr lang="en-GB" sz="3600" dirty="0" smtClean="0">
                <a:latin typeface="Tahoma" pitchFamily="34" charset="0"/>
              </a:rPr>
              <a:t>  who </a:t>
            </a:r>
            <a:r>
              <a:rPr lang="en-GB" sz="3600" dirty="0">
                <a:latin typeface="Tahoma" pitchFamily="34" charset="0"/>
              </a:rPr>
              <a:t>was the first to take up the idea in the UK described it this way :</a:t>
            </a:r>
          </a:p>
          <a:p>
            <a:pPr>
              <a:buFontTx/>
              <a:buNone/>
            </a:pPr>
            <a:r>
              <a:rPr lang="en-GB" sz="3600" dirty="0">
                <a:latin typeface="Tahoma" pitchFamily="34" charset="0"/>
              </a:rPr>
              <a:t>       </a:t>
            </a:r>
          </a:p>
          <a:p>
            <a:pPr>
              <a:buFontTx/>
              <a:buNone/>
            </a:pPr>
            <a:r>
              <a:rPr lang="en-GB" sz="3600" i="1" dirty="0">
                <a:latin typeface="Tahoma" pitchFamily="34" charset="0"/>
              </a:rPr>
              <a:t>       </a:t>
            </a:r>
            <a:r>
              <a:rPr lang="en-GB" sz="3800" i="1" dirty="0" smtClean="0"/>
              <a:t>‘</a:t>
            </a:r>
            <a:r>
              <a:rPr lang="en-GB" sz="3800" i="1" dirty="0" err="1"/>
              <a:t>Homeshare</a:t>
            </a:r>
            <a:r>
              <a:rPr lang="en-GB" sz="3800" i="1" dirty="0"/>
              <a:t> is an exchange of housing for help – an </a:t>
            </a:r>
          </a:p>
          <a:p>
            <a:pPr>
              <a:buFontTx/>
              <a:buNone/>
            </a:pPr>
            <a:r>
              <a:rPr lang="en-GB" sz="3800" i="1" dirty="0"/>
              <a:t>        intergenerational program for the mutual benefit for old</a:t>
            </a:r>
          </a:p>
          <a:p>
            <a:pPr>
              <a:buFontTx/>
              <a:buNone/>
            </a:pPr>
            <a:r>
              <a:rPr lang="en-GB" sz="3800" i="1" dirty="0"/>
              <a:t>        and young alike. Older people give what they have to a </a:t>
            </a:r>
          </a:p>
          <a:p>
            <a:pPr>
              <a:buFontTx/>
              <a:buNone/>
            </a:pPr>
            <a:r>
              <a:rPr lang="en-GB" sz="3800" i="1" dirty="0"/>
              <a:t>        younger person - spare accommodation and the wisdom </a:t>
            </a:r>
          </a:p>
          <a:p>
            <a:pPr>
              <a:buFontTx/>
              <a:buNone/>
            </a:pPr>
            <a:r>
              <a:rPr lang="en-GB" sz="3800" i="1" dirty="0"/>
              <a:t>        accrued from a long life – in return from some practical </a:t>
            </a:r>
          </a:p>
          <a:p>
            <a:pPr>
              <a:buFontTx/>
              <a:buNone/>
            </a:pPr>
            <a:r>
              <a:rPr lang="en-GB" sz="3800" i="1" dirty="0"/>
              <a:t>        household help, companionship, the security of a night </a:t>
            </a:r>
          </a:p>
          <a:p>
            <a:pPr>
              <a:buFontTx/>
              <a:buNone/>
            </a:pPr>
            <a:r>
              <a:rPr lang="en-GB" sz="3800" i="1" dirty="0"/>
              <a:t>        time presence and perhaps a small rent.</a:t>
            </a:r>
            <a:r>
              <a:rPr lang="en-GB" sz="3800" dirty="0"/>
              <a:t>’          (2003)</a:t>
            </a:r>
          </a:p>
          <a:p>
            <a:pPr>
              <a:buFontTx/>
              <a:buNone/>
            </a:pPr>
            <a:endParaRPr lang="en-GB" sz="3400" dirty="0">
              <a:latin typeface="Tahoma" pitchFamily="34" charset="0"/>
            </a:endParaRPr>
          </a:p>
        </p:txBody>
      </p:sp>
    </p:spTree>
    <p:extLst>
      <p:ext uri="{BB962C8B-B14F-4D97-AF65-F5344CB8AC3E}">
        <p14:creationId xmlns:p14="http://schemas.microsoft.com/office/powerpoint/2010/main" val="2994404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419" y="173895"/>
            <a:ext cx="11792309" cy="6444000"/>
          </a:xfrm>
          <a:prstGeom prst="rect">
            <a:avLst/>
          </a:prstGeom>
        </p:spPr>
        <p:txBody>
          <a:bodyPr wrap="square">
            <a:spAutoFit/>
          </a:bodyPr>
          <a:lstStyle/>
          <a:p>
            <a:r>
              <a:rPr lang="en-GB" b="1" dirty="0" smtClean="0"/>
              <a:t>                                                                                   </a:t>
            </a:r>
            <a:r>
              <a:rPr lang="en-GB" sz="2000" dirty="0" smtClean="0"/>
              <a:t>The </a:t>
            </a:r>
            <a:r>
              <a:rPr lang="en-GB" sz="2000" dirty="0"/>
              <a:t>history of </a:t>
            </a:r>
            <a:r>
              <a:rPr lang="en-GB" sz="2000" dirty="0" err="1" smtClean="0"/>
              <a:t>homeshare</a:t>
            </a:r>
            <a:endParaRPr lang="en-GB" sz="2000" dirty="0" smtClean="0"/>
          </a:p>
          <a:p>
            <a:endParaRPr lang="en-GB" sz="2000" b="1" dirty="0"/>
          </a:p>
          <a:p>
            <a:r>
              <a:rPr lang="en-GB" b="1" dirty="0" err="1">
                <a:solidFill>
                  <a:srgbClr val="003366"/>
                </a:solidFill>
              </a:rPr>
              <a:t>Homeshare</a:t>
            </a:r>
            <a:r>
              <a:rPr lang="en-GB" b="1" dirty="0">
                <a:solidFill>
                  <a:srgbClr val="003366"/>
                </a:solidFill>
              </a:rPr>
              <a:t> has its roots in the USA where the late </a:t>
            </a:r>
            <a:r>
              <a:rPr lang="en-GB" dirty="0">
                <a:ln w="0"/>
                <a:effectLst>
                  <a:outerShdw blurRad="38100" dist="19050" dir="2700000" algn="tl" rotWithShape="0">
                    <a:schemeClr val="dk1">
                      <a:alpha val="40000"/>
                    </a:schemeClr>
                  </a:outerShdw>
                </a:effectLst>
                <a:hlinkClick r:id="rId3"/>
              </a:rPr>
              <a:t>Maggie Kuhn</a:t>
            </a:r>
            <a:r>
              <a:rPr lang="en-GB" dirty="0">
                <a:ln w="0"/>
                <a:effectLst>
                  <a:outerShdw blurRad="38100" dist="19050" dir="2700000" algn="tl" rotWithShape="0">
                    <a:schemeClr val="dk1">
                      <a:alpha val="40000"/>
                    </a:schemeClr>
                  </a:outerShdw>
                </a:effectLst>
              </a:rPr>
              <a:t> </a:t>
            </a:r>
            <a:r>
              <a:rPr lang="en-GB" b="1" dirty="0">
                <a:solidFill>
                  <a:srgbClr val="003366"/>
                </a:solidFill>
              </a:rPr>
              <a:t>(founder of the </a:t>
            </a:r>
            <a:r>
              <a:rPr lang="en-GB" b="1" dirty="0" err="1">
                <a:solidFill>
                  <a:srgbClr val="003366"/>
                </a:solidFill>
              </a:rPr>
              <a:t>Gray</a:t>
            </a:r>
            <a:r>
              <a:rPr lang="en-GB" b="1" dirty="0">
                <a:solidFill>
                  <a:srgbClr val="003366"/>
                </a:solidFill>
              </a:rPr>
              <a:t> Panthers) set up the first programmes in 1972</a:t>
            </a:r>
            <a:r>
              <a:rPr lang="en-GB" dirty="0"/>
              <a:t>.</a:t>
            </a:r>
          </a:p>
          <a:p>
            <a:r>
              <a:rPr lang="en-GB" dirty="0"/>
              <a:t>In the UK, </a:t>
            </a:r>
            <a:r>
              <a:rPr lang="en-GB" dirty="0" err="1" smtClean="0"/>
              <a:t>Homeshare</a:t>
            </a:r>
            <a:r>
              <a:rPr lang="en-GB" dirty="0" smtClean="0"/>
              <a:t> </a:t>
            </a:r>
            <a:r>
              <a:rPr lang="en-GB" dirty="0"/>
              <a:t>was taken up in the early 1980s by the late Nan Maitland, who in 1993 launched the first formal programme, in London. In Europe, it is believed that the concept of </a:t>
            </a:r>
            <a:r>
              <a:rPr lang="en-GB" dirty="0" err="1"/>
              <a:t>homeshare</a:t>
            </a:r>
            <a:r>
              <a:rPr lang="en-GB" dirty="0"/>
              <a:t> was invented quite independently in Spain, where, in </a:t>
            </a:r>
            <a:r>
              <a:rPr lang="en-GB" b="1" dirty="0"/>
              <a:t>1991 the </a:t>
            </a:r>
            <a:r>
              <a:rPr lang="en-GB" b="1" dirty="0" err="1"/>
              <a:t>Alojamiento</a:t>
            </a:r>
            <a:r>
              <a:rPr lang="en-GB" b="1" dirty="0"/>
              <a:t> </a:t>
            </a:r>
            <a:r>
              <a:rPr lang="en-GB" b="1" dirty="0" err="1"/>
              <a:t>por</a:t>
            </a:r>
            <a:r>
              <a:rPr lang="en-GB" b="1" dirty="0"/>
              <a:t> </a:t>
            </a:r>
            <a:r>
              <a:rPr lang="en-GB" b="1" dirty="0" err="1"/>
              <a:t>Compañia</a:t>
            </a:r>
            <a:r>
              <a:rPr lang="en-GB" b="1" dirty="0"/>
              <a:t> programme was set up in Granada </a:t>
            </a:r>
            <a:r>
              <a:rPr lang="en-GB" dirty="0"/>
              <a:t>to meet an urgent need for student accommodation.</a:t>
            </a:r>
          </a:p>
          <a:p>
            <a:r>
              <a:rPr lang="en-GB" b="1" dirty="0"/>
              <a:t>By 1992 the idea had been adopted in Germany </a:t>
            </a:r>
            <a:r>
              <a:rPr lang="en-GB" dirty="0"/>
              <a:t>where the award-winning </a:t>
            </a:r>
            <a:r>
              <a:rPr lang="en-GB" dirty="0" err="1"/>
              <a:t>Wohnen</a:t>
            </a:r>
            <a:r>
              <a:rPr lang="en-GB" dirty="0"/>
              <a:t> </a:t>
            </a:r>
            <a:r>
              <a:rPr lang="en-GB" dirty="0" err="1"/>
              <a:t>für</a:t>
            </a:r>
            <a:r>
              <a:rPr lang="en-GB" dirty="0"/>
              <a:t> </a:t>
            </a:r>
            <a:r>
              <a:rPr lang="en-GB" dirty="0" err="1"/>
              <a:t>Hilfe</a:t>
            </a:r>
            <a:r>
              <a:rPr lang="en-GB" dirty="0"/>
              <a:t> programme was founded by </a:t>
            </a:r>
            <a:r>
              <a:rPr lang="en-GB" b="1" dirty="0"/>
              <a:t>Professor Anne-</a:t>
            </a:r>
            <a:r>
              <a:rPr lang="en-GB" b="1" dirty="0" err="1"/>
              <a:t>Lotte</a:t>
            </a:r>
            <a:r>
              <a:rPr lang="en-GB" b="1" dirty="0"/>
              <a:t> </a:t>
            </a:r>
            <a:r>
              <a:rPr lang="en-GB" b="1" dirty="0" err="1"/>
              <a:t>Kreickemeier</a:t>
            </a:r>
            <a:r>
              <a:rPr lang="en-GB" b="1" dirty="0"/>
              <a:t> </a:t>
            </a:r>
            <a:r>
              <a:rPr lang="en-GB" dirty="0"/>
              <a:t>in Darmstadt, again to meet the need for student accommodation. There are now several programmes in Germany.</a:t>
            </a:r>
          </a:p>
          <a:p>
            <a:endParaRPr lang="en-GB" b="1" dirty="0" smtClean="0"/>
          </a:p>
          <a:p>
            <a:r>
              <a:rPr lang="en-GB" b="1" dirty="0" smtClean="0"/>
              <a:t>In </a:t>
            </a:r>
            <a:r>
              <a:rPr lang="en-GB" b="1" dirty="0"/>
              <a:t>1999 Nan Maitland launched </a:t>
            </a:r>
            <a:r>
              <a:rPr lang="en-GB" b="1" dirty="0" err="1"/>
              <a:t>Homeshare</a:t>
            </a:r>
            <a:r>
              <a:rPr lang="en-GB" b="1" dirty="0"/>
              <a:t> International (HI) </a:t>
            </a:r>
            <a:r>
              <a:rPr lang="en-GB" dirty="0"/>
              <a:t>to foster the concept more widely. </a:t>
            </a:r>
            <a:r>
              <a:rPr lang="en-GB" dirty="0" err="1"/>
              <a:t>Homeshare</a:t>
            </a:r>
            <a:r>
              <a:rPr lang="en-GB" dirty="0"/>
              <a:t> programmes in </a:t>
            </a:r>
            <a:r>
              <a:rPr lang="en-GB" b="1" dirty="0"/>
              <a:t>Sydney and Melbourne, Australia</a:t>
            </a:r>
            <a:r>
              <a:rPr lang="en-GB" dirty="0"/>
              <a:t>, were launched in 2000 as a direct result of </a:t>
            </a:r>
            <a:r>
              <a:rPr lang="en-GB" dirty="0" err="1"/>
              <a:t>Homeshare</a:t>
            </a:r>
            <a:r>
              <a:rPr lang="en-GB" dirty="0"/>
              <a:t> International’s work.</a:t>
            </a:r>
          </a:p>
          <a:p>
            <a:r>
              <a:rPr lang="en-GB" dirty="0"/>
              <a:t>In </a:t>
            </a:r>
            <a:r>
              <a:rPr lang="en-GB" b="1" dirty="0"/>
              <a:t>France, ensemble2générations</a:t>
            </a:r>
            <a:r>
              <a:rPr lang="en-GB" dirty="0"/>
              <a:t>, founded in 2006 in the Paris area, has now spread to other parts of the country. By 2013 pilot programmes were being developed in Japan, the first such programmes in Asia.</a:t>
            </a:r>
          </a:p>
          <a:p>
            <a:endParaRPr lang="en-GB" sz="1700" b="1" dirty="0" smtClean="0"/>
          </a:p>
          <a:p>
            <a:r>
              <a:rPr lang="en-GB" sz="1700" b="1" dirty="0" smtClean="0"/>
              <a:t>The </a:t>
            </a:r>
            <a:r>
              <a:rPr lang="en-GB" sz="1700" b="1" dirty="0"/>
              <a:t>growth of national associations</a:t>
            </a:r>
            <a:endParaRPr lang="en-GB" sz="1700" dirty="0"/>
          </a:p>
          <a:p>
            <a:r>
              <a:rPr lang="en-GB" sz="1700" dirty="0"/>
              <a:t>Some countries have seen the development of </a:t>
            </a:r>
            <a:r>
              <a:rPr lang="en-GB" sz="1700" dirty="0" err="1"/>
              <a:t>H</a:t>
            </a:r>
            <a:r>
              <a:rPr lang="en-GB" sz="1700" dirty="0" err="1" smtClean="0"/>
              <a:t>omeshare</a:t>
            </a:r>
            <a:r>
              <a:rPr lang="en-GB" sz="1700" dirty="0" smtClean="0"/>
              <a:t> </a:t>
            </a:r>
            <a:r>
              <a:rPr lang="en-GB" sz="1700" dirty="0"/>
              <a:t>associations to support programmes locally and to spearhead further development. They are</a:t>
            </a:r>
            <a:r>
              <a:rPr lang="en-GB" sz="1700" dirty="0" smtClean="0"/>
              <a:t>:</a:t>
            </a:r>
          </a:p>
          <a:p>
            <a:endParaRPr lang="en-GB" sz="1700" dirty="0"/>
          </a:p>
          <a:p>
            <a:r>
              <a:rPr lang="en-GB" sz="1700" dirty="0"/>
              <a:t>Australia – the </a:t>
            </a:r>
            <a:r>
              <a:rPr lang="en-GB" sz="1700" dirty="0" err="1">
                <a:hlinkClick r:id="rId4"/>
              </a:rPr>
              <a:t>Homeshare</a:t>
            </a:r>
            <a:r>
              <a:rPr lang="en-GB" sz="1700" dirty="0">
                <a:hlinkClick r:id="rId4"/>
              </a:rPr>
              <a:t> Australia and New Zealand Alliance</a:t>
            </a:r>
            <a:r>
              <a:rPr lang="en-GB" sz="1700" dirty="0"/>
              <a:t> (</a:t>
            </a:r>
            <a:r>
              <a:rPr lang="en-GB" sz="1700" dirty="0" smtClean="0"/>
              <a:t>HANZA)              Germany </a:t>
            </a:r>
            <a:r>
              <a:rPr lang="en-GB" sz="1700" dirty="0"/>
              <a:t>– </a:t>
            </a:r>
            <a:r>
              <a:rPr lang="en-GB" sz="1700" dirty="0" err="1">
                <a:hlinkClick r:id="rId5"/>
              </a:rPr>
              <a:t>Wohnen</a:t>
            </a:r>
            <a:r>
              <a:rPr lang="en-GB" sz="1700" dirty="0">
                <a:hlinkClick r:id="rId5"/>
              </a:rPr>
              <a:t> </a:t>
            </a:r>
            <a:r>
              <a:rPr lang="en-GB" sz="1700" dirty="0" err="1">
                <a:hlinkClick r:id="rId5"/>
              </a:rPr>
              <a:t>für</a:t>
            </a:r>
            <a:r>
              <a:rPr lang="en-GB" sz="1700" dirty="0">
                <a:hlinkClick r:id="rId5"/>
              </a:rPr>
              <a:t> </a:t>
            </a:r>
            <a:r>
              <a:rPr lang="en-GB" sz="1700" dirty="0" err="1">
                <a:hlinkClick r:id="rId5"/>
              </a:rPr>
              <a:t>Hilfe</a:t>
            </a:r>
            <a:endParaRPr lang="en-GB" sz="1700" dirty="0"/>
          </a:p>
          <a:p>
            <a:r>
              <a:rPr lang="en-GB" sz="1700" dirty="0"/>
              <a:t>USA – the </a:t>
            </a:r>
            <a:r>
              <a:rPr lang="en-GB" sz="1700" dirty="0">
                <a:hlinkClick r:id="rId6"/>
              </a:rPr>
              <a:t>National Shared Housing Resource </a:t>
            </a:r>
            <a:r>
              <a:rPr lang="en-GB" sz="1700" dirty="0" err="1" smtClean="0">
                <a:hlinkClick r:id="rId6"/>
              </a:rPr>
              <a:t>Center</a:t>
            </a:r>
            <a:r>
              <a:rPr lang="en-GB" sz="1700" dirty="0" smtClean="0"/>
              <a:t>                         UK </a:t>
            </a:r>
            <a:r>
              <a:rPr lang="en-GB" sz="1700" dirty="0"/>
              <a:t>– the UK </a:t>
            </a:r>
            <a:r>
              <a:rPr lang="en-GB" sz="1700" dirty="0" err="1"/>
              <a:t>Homeshare</a:t>
            </a:r>
            <a:r>
              <a:rPr lang="en-GB" sz="1700" dirty="0"/>
              <a:t> Association is run by </a:t>
            </a:r>
            <a:r>
              <a:rPr lang="en-GB" sz="1700" dirty="0">
                <a:hlinkClick r:id="rId7"/>
              </a:rPr>
              <a:t>Shared Lives Plus</a:t>
            </a:r>
            <a:endParaRPr lang="en-GB" sz="1700" dirty="0"/>
          </a:p>
        </p:txBody>
      </p:sp>
    </p:spTree>
    <p:extLst>
      <p:ext uri="{BB962C8B-B14F-4D97-AF65-F5344CB8AC3E}">
        <p14:creationId xmlns:p14="http://schemas.microsoft.com/office/powerpoint/2010/main" val="2293246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892"/>
            <a:ext cx="9504872" cy="629728"/>
          </a:xfrm>
        </p:spPr>
        <p:txBody>
          <a:bodyPr>
            <a:normAutofit/>
          </a:bodyPr>
          <a:lstStyle/>
          <a:p>
            <a:pPr algn="ctr"/>
            <a:r>
              <a:rPr lang="en-GB" sz="2000" dirty="0" smtClean="0"/>
              <a:t>         HI Purpose</a:t>
            </a:r>
            <a:endParaRPr lang="en-GB" sz="2000" dirty="0"/>
          </a:p>
        </p:txBody>
      </p:sp>
      <p:sp>
        <p:nvSpPr>
          <p:cNvPr id="3" name="Rectangle 2"/>
          <p:cNvSpPr/>
          <p:nvPr/>
        </p:nvSpPr>
        <p:spPr>
          <a:xfrm>
            <a:off x="1078302" y="1735708"/>
            <a:ext cx="9859992" cy="3970318"/>
          </a:xfrm>
          <a:prstGeom prst="rect">
            <a:avLst/>
          </a:prstGeom>
        </p:spPr>
        <p:txBody>
          <a:bodyPr wrap="square">
            <a:spAutoFit/>
          </a:bodyPr>
          <a:lstStyle/>
          <a:p>
            <a:pPr lvl="0" eaLnBrk="0" fontAlgn="base" hangingPunct="0">
              <a:spcBef>
                <a:spcPct val="0"/>
              </a:spcBef>
              <a:spcAft>
                <a:spcPct val="0"/>
              </a:spcAft>
            </a:pPr>
            <a:r>
              <a:rPr lang="en-US" altLang="en-US" dirty="0">
                <a:latin typeface="Arial" panose="020B0604020202020204" pitchFamily="34" charset="0"/>
              </a:rPr>
              <a:t>The charity’s stated purpose is:</a:t>
            </a:r>
          </a:p>
          <a:p>
            <a:pPr lvl="0" eaLnBrk="0" fontAlgn="base" hangingPunct="0">
              <a:spcBef>
                <a:spcPct val="0"/>
              </a:spcBef>
              <a:spcAft>
                <a:spcPct val="0"/>
              </a:spcAft>
            </a:pPr>
            <a:r>
              <a:rPr lang="en-US" altLang="en-US" i="1" dirty="0">
                <a:latin typeface="Arial" panose="020B0604020202020204" pitchFamily="34" charset="0"/>
              </a:rPr>
              <a:t>To advance education and promote research for the public benefit on the practice </a:t>
            </a:r>
          </a:p>
          <a:p>
            <a:pPr lvl="0" eaLnBrk="0" fontAlgn="base" hangingPunct="0">
              <a:spcBef>
                <a:spcPct val="0"/>
              </a:spcBef>
              <a:spcAft>
                <a:spcPct val="0"/>
              </a:spcAft>
            </a:pPr>
            <a:r>
              <a:rPr lang="en-US" altLang="en-US" i="1" dirty="0">
                <a:latin typeface="Arial" panose="020B0604020202020204" pitchFamily="34" charset="0"/>
              </a:rPr>
              <a:t>and impact of </a:t>
            </a:r>
            <a:r>
              <a:rPr lang="en-US" altLang="en-US" i="1" dirty="0" err="1">
                <a:latin typeface="Arial" panose="020B0604020202020204" pitchFamily="34" charset="0"/>
              </a:rPr>
              <a:t>homeshare</a:t>
            </a:r>
            <a:r>
              <a:rPr lang="en-US" altLang="en-US" i="1" dirty="0">
                <a:latin typeface="Arial" panose="020B0604020202020204" pitchFamily="34" charset="0"/>
              </a:rPr>
              <a:t> </a:t>
            </a:r>
          </a:p>
          <a:p>
            <a:pPr lvl="0" eaLnBrk="0" fontAlgn="base" hangingPunct="0">
              <a:spcBef>
                <a:spcPct val="0"/>
              </a:spcBef>
              <a:spcAft>
                <a:spcPct val="0"/>
              </a:spcAft>
            </a:pPr>
            <a:r>
              <a:rPr lang="en-US" altLang="en-US" i="1" dirty="0">
                <a:latin typeface="Arial" panose="020B0604020202020204" pitchFamily="34" charset="0"/>
              </a:rPr>
              <a:t>as a means of relieving the needs of the elderly and disabled and for the provision </a:t>
            </a:r>
          </a:p>
          <a:p>
            <a:pPr lvl="0" eaLnBrk="0" fontAlgn="base" hangingPunct="0">
              <a:spcBef>
                <a:spcPct val="0"/>
              </a:spcBef>
              <a:spcAft>
                <a:spcPct val="0"/>
              </a:spcAft>
            </a:pPr>
            <a:r>
              <a:rPr lang="en-US" altLang="en-US" i="1" dirty="0">
                <a:latin typeface="Arial" panose="020B0604020202020204" pitchFamily="34" charset="0"/>
              </a:rPr>
              <a:t>of affordable housing for</a:t>
            </a:r>
          </a:p>
          <a:p>
            <a:pPr lvl="0" eaLnBrk="0" fontAlgn="base" hangingPunct="0">
              <a:spcBef>
                <a:spcPct val="0"/>
              </a:spcBef>
              <a:spcAft>
                <a:spcPct val="0"/>
              </a:spcAft>
            </a:pPr>
            <a:r>
              <a:rPr lang="en-US" altLang="en-US" i="1" dirty="0" smtClean="0">
                <a:latin typeface="Arial" panose="020B0604020202020204" pitchFamily="34" charset="0"/>
              </a:rPr>
              <a:t>those </a:t>
            </a:r>
            <a:r>
              <a:rPr lang="en-US" altLang="en-US" i="1" dirty="0">
                <a:latin typeface="Arial" panose="020B0604020202020204" pitchFamily="34" charset="0"/>
              </a:rPr>
              <a:t>in financial need</a:t>
            </a:r>
            <a:r>
              <a:rPr lang="en-US" altLang="en-US" i="1" dirty="0" smtClean="0">
                <a:latin typeface="Arial" panose="020B0604020202020204" pitchFamily="34" charset="0"/>
              </a:rPr>
              <a:t>.</a:t>
            </a:r>
          </a:p>
          <a:p>
            <a:pPr lvl="0" eaLnBrk="0" fontAlgn="base" hangingPunct="0">
              <a:spcBef>
                <a:spcPct val="0"/>
              </a:spcBef>
              <a:spcAft>
                <a:spcPct val="0"/>
              </a:spcAft>
            </a:pPr>
            <a:endParaRPr lang="en-US" altLang="en-US" dirty="0">
              <a:latin typeface="Arial" panose="020B0604020202020204" pitchFamily="34" charset="0"/>
            </a:endParaRPr>
          </a:p>
          <a:p>
            <a:pPr lvl="0" eaLnBrk="0" fontAlgn="base" hangingPunct="0">
              <a:spcBef>
                <a:spcPct val="0"/>
              </a:spcBef>
              <a:spcAft>
                <a:spcPct val="0"/>
              </a:spcAft>
            </a:pPr>
            <a:r>
              <a:rPr lang="en-US" altLang="en-US" dirty="0" err="1">
                <a:latin typeface="Arial" panose="020B0604020202020204" pitchFamily="34" charset="0"/>
              </a:rPr>
              <a:t>Homeshare</a:t>
            </a:r>
            <a:r>
              <a:rPr lang="en-US" altLang="en-US" dirty="0">
                <a:latin typeface="Arial" panose="020B0604020202020204" pitchFamily="34" charset="0"/>
              </a:rPr>
              <a:t> International is governed by a group of </a:t>
            </a:r>
            <a:r>
              <a:rPr lang="en-US" altLang="en-US" dirty="0" smtClean="0">
                <a:latin typeface="Arial" panose="020B0604020202020204" pitchFamily="34" charset="0"/>
              </a:rPr>
              <a:t>Trustees </a:t>
            </a:r>
            <a:r>
              <a:rPr lang="en-US" altLang="en-US" dirty="0">
                <a:latin typeface="Arial" panose="020B0604020202020204" pitchFamily="34" charset="0"/>
              </a:rPr>
              <a:t>who are invited </a:t>
            </a:r>
          </a:p>
          <a:p>
            <a:pPr lvl="0" eaLnBrk="0" fontAlgn="base" hangingPunct="0">
              <a:spcBef>
                <a:spcPct val="0"/>
              </a:spcBef>
              <a:spcAft>
                <a:spcPct val="0"/>
              </a:spcAft>
            </a:pPr>
            <a:r>
              <a:rPr lang="en-US" altLang="en-US" dirty="0">
                <a:latin typeface="Arial" panose="020B0604020202020204" pitchFamily="34" charset="0"/>
              </a:rPr>
              <a:t>to serve by the Board.</a:t>
            </a:r>
          </a:p>
          <a:p>
            <a:pPr lvl="0" eaLnBrk="0" fontAlgn="base" hangingPunct="0">
              <a:spcBef>
                <a:spcPct val="0"/>
              </a:spcBef>
              <a:spcAft>
                <a:spcPct val="0"/>
              </a:spcAft>
            </a:pPr>
            <a:r>
              <a:rPr lang="en-US" altLang="en-US" dirty="0" smtClean="0">
                <a:latin typeface="Arial" panose="020B0604020202020204" pitchFamily="34" charset="0"/>
              </a:rPr>
              <a:t>They </a:t>
            </a:r>
            <a:r>
              <a:rPr lang="en-US" altLang="en-US" dirty="0">
                <a:latin typeface="Arial" panose="020B0604020202020204" pitchFamily="34" charset="0"/>
              </a:rPr>
              <a:t>are drawn from many of the countries where </a:t>
            </a:r>
            <a:r>
              <a:rPr lang="en-US" altLang="en-US" dirty="0" err="1">
                <a:latin typeface="Arial" panose="020B0604020202020204" pitchFamily="34" charset="0"/>
              </a:rPr>
              <a:t>homeshare</a:t>
            </a:r>
            <a:r>
              <a:rPr lang="en-US" altLang="en-US" dirty="0">
                <a:latin typeface="Arial" panose="020B0604020202020204" pitchFamily="34" charset="0"/>
              </a:rPr>
              <a:t> operates </a:t>
            </a:r>
          </a:p>
          <a:p>
            <a:pPr lvl="0" eaLnBrk="0" fontAlgn="base" hangingPunct="0">
              <a:spcBef>
                <a:spcPct val="0"/>
              </a:spcBef>
              <a:spcAft>
                <a:spcPct val="0"/>
              </a:spcAft>
            </a:pPr>
            <a:r>
              <a:rPr lang="en-US" altLang="en-US" dirty="0">
                <a:latin typeface="Arial" panose="020B0604020202020204" pitchFamily="34" charset="0"/>
              </a:rPr>
              <a:t>and are chosen on the basis of their </a:t>
            </a:r>
          </a:p>
          <a:p>
            <a:pPr lvl="0" eaLnBrk="0" fontAlgn="base" hangingPunct="0">
              <a:spcBef>
                <a:spcPct val="0"/>
              </a:spcBef>
              <a:spcAft>
                <a:spcPct val="0"/>
              </a:spcAft>
            </a:pPr>
            <a:r>
              <a:rPr lang="en-US" altLang="en-US" dirty="0">
                <a:latin typeface="Arial" panose="020B0604020202020204" pitchFamily="34" charset="0"/>
              </a:rPr>
              <a:t>expertise as practitioners, researchers and administrators. </a:t>
            </a:r>
          </a:p>
          <a:p>
            <a:pPr lvl="0" eaLnBrk="0" fontAlgn="base" hangingPunct="0">
              <a:spcBef>
                <a:spcPct val="0"/>
              </a:spcBef>
              <a:spcAft>
                <a:spcPct val="0"/>
              </a:spcAft>
            </a:pPr>
            <a:endParaRPr lang="en-US" altLang="en-US" dirty="0" smtClean="0">
              <a:latin typeface="Arial" panose="020B0604020202020204" pitchFamily="34" charset="0"/>
            </a:endParaRPr>
          </a:p>
          <a:p>
            <a:pPr lvl="0" eaLnBrk="0" fontAlgn="base" hangingPunct="0">
              <a:spcBef>
                <a:spcPct val="0"/>
              </a:spcBef>
              <a:spcAft>
                <a:spcPct val="0"/>
              </a:spcAft>
            </a:pPr>
            <a:r>
              <a:rPr lang="en-US" altLang="en-US" dirty="0" smtClean="0">
                <a:latin typeface="Arial" panose="020B0604020202020204" pitchFamily="34" charset="0"/>
              </a:rPr>
              <a:t>Members </a:t>
            </a:r>
            <a:r>
              <a:rPr lang="en-US" altLang="en-US" dirty="0">
                <a:latin typeface="Arial" panose="020B0604020202020204" pitchFamily="34" charset="0"/>
              </a:rPr>
              <a:t>of the </a:t>
            </a:r>
            <a:r>
              <a:rPr lang="en-US" altLang="en-US" dirty="0" err="1">
                <a:latin typeface="Arial" panose="020B0604020202020204" pitchFamily="34" charset="0"/>
              </a:rPr>
              <a:t>Homeshare</a:t>
            </a:r>
            <a:r>
              <a:rPr lang="en-US" altLang="en-US" dirty="0">
                <a:latin typeface="Arial" panose="020B0604020202020204" pitchFamily="34" charset="0"/>
              </a:rPr>
              <a:t> Network are also invited to nominate members of the Board.</a:t>
            </a:r>
          </a:p>
        </p:txBody>
      </p:sp>
      <p:sp>
        <p:nvSpPr>
          <p:cNvPr id="4" name="Rectangle 2"/>
          <p:cNvSpPr>
            <a:spLocks noChangeArrowheads="1"/>
          </p:cNvSpPr>
          <p:nvPr/>
        </p:nvSpPr>
        <p:spPr bwMode="auto">
          <a:xfrm>
            <a:off x="8515769" y="4482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 descr="HI master logo 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5769" y="905445"/>
            <a:ext cx="2422525" cy="83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57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dirty="0" err="1" smtClean="0">
                <a:latin typeface="+mn-lt"/>
              </a:rPr>
              <a:t>Homeshare</a:t>
            </a:r>
            <a:r>
              <a:rPr lang="en-GB" sz="2000" dirty="0" smtClean="0">
                <a:latin typeface="+mn-lt"/>
              </a:rPr>
              <a:t> International : Who are we?</a:t>
            </a:r>
            <a:endParaRPr lang="en-GB" sz="2000" dirty="0">
              <a:latin typeface="+mn-lt"/>
            </a:endParaRPr>
          </a:p>
        </p:txBody>
      </p:sp>
      <p:sp>
        <p:nvSpPr>
          <p:cNvPr id="3" name="Rectangle 1"/>
          <p:cNvSpPr>
            <a:spLocks noChangeArrowheads="1"/>
          </p:cNvSpPr>
          <p:nvPr/>
        </p:nvSpPr>
        <p:spPr bwMode="auto">
          <a:xfrm>
            <a:off x="281355" y="-9066011"/>
            <a:ext cx="37143501" cy="156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rgbClr val="003366"/>
                </a:solidFill>
                <a:effectLst/>
                <a:latin typeface="Arial" panose="020B0604020202020204" pitchFamily="34" charset="0"/>
              </a:rPr>
              <a:t>Homeshare</a:t>
            </a:r>
            <a:r>
              <a:rPr kumimoji="0" lang="en-US" altLang="en-US" sz="1800" b="1" i="0" u="none" strike="noStrike" cap="none" normalizeH="0" baseline="0" dirty="0" smtClean="0">
                <a:ln>
                  <a:noFill/>
                </a:ln>
                <a:solidFill>
                  <a:srgbClr val="003366"/>
                </a:solidFill>
                <a:effectLst/>
                <a:latin typeface="Arial" panose="020B0604020202020204" pitchFamily="34" charset="0"/>
              </a:rPr>
              <a:t> International was founded in London, UK, in 1999 to forge links between the </a:t>
            </a:r>
            <a:r>
              <a:rPr kumimoji="0" lang="en-US" altLang="en-US" sz="1800" b="1" i="0" u="none" strike="noStrike" cap="none" normalizeH="0" baseline="0" dirty="0" err="1" smtClean="0">
                <a:ln>
                  <a:noFill/>
                </a:ln>
                <a:solidFill>
                  <a:srgbClr val="003366"/>
                </a:solidFill>
                <a:effectLst/>
                <a:latin typeface="Arial" panose="020B0604020202020204" pitchFamily="34" charset="0"/>
              </a:rPr>
              <a:t>homeshare</a:t>
            </a:r>
            <a:r>
              <a:rPr kumimoji="0" lang="en-US" altLang="en-US" sz="1800" b="1" i="0" u="none" strike="noStrike" cap="none" normalizeH="0" baseline="0" dirty="0" smtClean="0">
                <a:ln>
                  <a:noFill/>
                </a:ln>
                <a:solidFill>
                  <a:srgbClr val="003366"/>
                </a:solidFill>
                <a:effectLst/>
                <a:latin typeface="Arial" panose="020B0604020202020204" pitchFamily="34" charset="0"/>
              </a:rPr>
              <a:t> </a:t>
            </a:r>
            <a:r>
              <a:rPr kumimoji="0" lang="en-US" altLang="en-US" sz="1800" b="1" i="0" u="none" strike="noStrike" cap="none" normalizeH="0" baseline="0" dirty="0" err="1" smtClean="0">
                <a:ln>
                  <a:noFill/>
                </a:ln>
                <a:solidFill>
                  <a:srgbClr val="003366"/>
                </a:solidFill>
                <a:effectLst/>
                <a:latin typeface="Arial" panose="020B0604020202020204" pitchFamily="34" charset="0"/>
              </a:rPr>
              <a:t>programmes</a:t>
            </a:r>
            <a:r>
              <a:rPr kumimoji="0" lang="en-US" altLang="en-US" sz="1800" b="1" i="0" u="none" strike="noStrike" cap="none" normalizeH="0" baseline="0" dirty="0" smtClean="0">
                <a:ln>
                  <a:noFill/>
                </a:ln>
                <a:solidFill>
                  <a:srgbClr val="003366"/>
                </a:solidFill>
                <a:effectLst/>
                <a:latin typeface="Arial" panose="020B0604020202020204" pitchFamily="34" charset="0"/>
              </a:rPr>
              <a:t> known to be running in eight countries and to stimulate the development of new </a:t>
            </a:r>
            <a:r>
              <a:rPr kumimoji="0" lang="en-US" altLang="en-US" sz="1800" b="1" i="0" u="none" strike="noStrike" cap="none" normalizeH="0" baseline="0" dirty="0" err="1" smtClean="0">
                <a:ln>
                  <a:noFill/>
                </a:ln>
                <a:solidFill>
                  <a:srgbClr val="003366"/>
                </a:solidFill>
                <a:effectLst/>
                <a:latin typeface="Arial" panose="020B0604020202020204" pitchFamily="34" charset="0"/>
              </a:rPr>
              <a:t>programmes</a:t>
            </a:r>
            <a:r>
              <a:rPr kumimoji="0" lang="en-US" altLang="en-US" sz="1800" b="1" i="0" u="none" strike="noStrike" cap="none" normalizeH="0" baseline="0" dirty="0" smtClean="0">
                <a:ln>
                  <a:noFill/>
                </a:ln>
                <a:solidFill>
                  <a:srgbClr val="003366"/>
                </a:solidFill>
                <a:effectLst/>
                <a:latin typeface="Arial" panose="020B0604020202020204" pitchFamily="34" charset="0"/>
              </a:rPr>
              <a:t>. Since then the </a:t>
            </a:r>
            <a:r>
              <a:rPr kumimoji="0" lang="en-US" altLang="en-US" sz="1800" b="1" i="0" u="none" strike="noStrike" cap="none" normalizeH="0" baseline="0" dirty="0" err="1" smtClean="0">
                <a:ln>
                  <a:noFill/>
                </a:ln>
                <a:solidFill>
                  <a:srgbClr val="003366"/>
                </a:solidFill>
                <a:effectLst/>
                <a:latin typeface="Arial" panose="020B0604020202020204" pitchFamily="34" charset="0"/>
              </a:rPr>
              <a:t>homeshare</a:t>
            </a:r>
            <a:r>
              <a:rPr kumimoji="0" lang="en-US" altLang="en-US" sz="1800" b="1" i="0" u="none" strike="noStrike" cap="none" normalizeH="0" baseline="0" dirty="0" smtClean="0">
                <a:ln>
                  <a:noFill/>
                </a:ln>
                <a:solidFill>
                  <a:srgbClr val="003366"/>
                </a:solidFill>
                <a:effectLst/>
                <a:latin typeface="Arial" panose="020B0604020202020204" pitchFamily="34" charset="0"/>
              </a:rPr>
              <a:t> movement has gone from strength to strength and there are now </a:t>
            </a:r>
            <a:r>
              <a:rPr kumimoji="0" lang="en-US" altLang="en-US" sz="1800" b="1" i="0" u="none" strike="noStrike" cap="none" normalizeH="0" baseline="0" dirty="0" err="1" smtClean="0">
                <a:ln>
                  <a:noFill/>
                </a:ln>
                <a:solidFill>
                  <a:srgbClr val="003366"/>
                </a:solidFill>
                <a:effectLst/>
                <a:latin typeface="Arial" panose="020B0604020202020204" pitchFamily="34" charset="0"/>
              </a:rPr>
              <a:t>programmes</a:t>
            </a:r>
            <a:r>
              <a:rPr kumimoji="0" lang="en-US" altLang="en-US" sz="1800" b="1" i="0" u="none" strike="noStrike" cap="none" normalizeH="0" baseline="0" dirty="0" smtClean="0">
                <a:ln>
                  <a:noFill/>
                </a:ln>
                <a:solidFill>
                  <a:srgbClr val="003366"/>
                </a:solidFill>
                <a:effectLst/>
                <a:latin typeface="Arial" panose="020B0604020202020204" pitchFamily="34" charset="0"/>
              </a:rPr>
              <a:t> in at least 16 countries.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We aim to: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provide a link between all </a:t>
            </a:r>
            <a:r>
              <a:rPr kumimoji="0" lang="en-US" altLang="en-US" sz="1800" b="0" i="0" u="none" strike="noStrike" cap="none" normalizeH="0" baseline="0" dirty="0" err="1" smtClean="0">
                <a:ln>
                  <a:noFill/>
                </a:ln>
                <a:solidFill>
                  <a:schemeClr val="tx1"/>
                </a:solidFill>
                <a:effectLst/>
                <a:latin typeface="Arial" panose="020B0604020202020204" pitchFamily="34" charset="0"/>
              </a:rPr>
              <a:t>homeshare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programmes</a:t>
            </a:r>
            <a:r>
              <a:rPr kumimoji="0" lang="en-US" altLang="en-US" sz="1800" b="0" i="0" u="none" strike="noStrike" cap="none" normalizeH="0" baseline="0" dirty="0" smtClean="0">
                <a:ln>
                  <a:noFill/>
                </a:ln>
                <a:solidFill>
                  <a:schemeClr val="tx1"/>
                </a:solidFill>
                <a:effectLst/>
                <a:latin typeface="Arial" panose="020B0604020202020204" pitchFamily="34" charset="0"/>
              </a:rPr>
              <a:t> around the world, enabling the agencies involved to share information;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raise awareness of </a:t>
            </a:r>
            <a:r>
              <a:rPr kumimoji="0" lang="en-US" altLang="en-US" sz="1800" b="0" i="0" u="none" strike="noStrike" cap="none" normalizeH="0" baseline="0" dirty="0" err="1" smtClean="0">
                <a:ln>
                  <a:noFill/>
                </a:ln>
                <a:solidFill>
                  <a:schemeClr val="tx1"/>
                </a:solidFill>
                <a:effectLst/>
                <a:latin typeface="Arial" panose="020B0604020202020204" pitchFamily="34" charset="0"/>
              </a:rPr>
              <a:t>homeshare</a:t>
            </a:r>
            <a:r>
              <a:rPr kumimoji="0" lang="en-US" altLang="en-US" sz="1800" b="0" i="0" u="none" strike="noStrike" cap="none" normalizeH="0" baseline="0" dirty="0" smtClean="0">
                <a:ln>
                  <a:noFill/>
                </a:ln>
                <a:solidFill>
                  <a:schemeClr val="tx1"/>
                </a:solidFill>
                <a:effectLst/>
                <a:latin typeface="Arial" panose="020B0604020202020204" pitchFamily="34" charset="0"/>
              </a:rPr>
              <a:t> and its potential among professionals and policy makers in housing, social work and other relevant fields;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stimulate the setting up of new </a:t>
            </a:r>
            <a:r>
              <a:rPr kumimoji="0" lang="en-US" altLang="en-US" sz="1800" b="0" i="0" u="none" strike="noStrike" cap="none" normalizeH="0" baseline="0" dirty="0" err="1" smtClean="0">
                <a:ln>
                  <a:noFill/>
                </a:ln>
                <a:solidFill>
                  <a:schemeClr val="tx1"/>
                </a:solidFill>
                <a:effectLst/>
                <a:latin typeface="Arial" panose="020B0604020202020204" pitchFamily="34" charset="0"/>
              </a:rPr>
              <a:t>homeshare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programmes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support and encourage good practice in running </a:t>
            </a:r>
            <a:r>
              <a:rPr kumimoji="0" lang="en-US" altLang="en-US" sz="1800" b="0" i="0" u="none" strike="noStrike" cap="none" normalizeH="0" baseline="0" dirty="0" err="1" smtClean="0">
                <a:ln>
                  <a:noFill/>
                </a:ln>
                <a:solidFill>
                  <a:schemeClr val="tx1"/>
                </a:solidFill>
                <a:effectLst/>
                <a:latin typeface="Arial" panose="020B0604020202020204" pitchFamily="34" charset="0"/>
              </a:rPr>
              <a:t>programmes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encourage potential householders and </a:t>
            </a:r>
            <a:r>
              <a:rPr kumimoji="0" lang="en-US" altLang="en-US" sz="1800" b="0" i="0" u="none" strike="noStrike" cap="none" normalizeH="0" baseline="0" dirty="0" err="1" smtClean="0">
                <a:ln>
                  <a:noFill/>
                </a:ln>
                <a:solidFill>
                  <a:schemeClr val="tx1"/>
                </a:solidFill>
                <a:effectLst/>
                <a:latin typeface="Arial" panose="020B0604020202020204" pitchFamily="34" charset="0"/>
              </a:rPr>
              <a:t>homesharers</a:t>
            </a:r>
            <a:r>
              <a:rPr kumimoji="0" lang="en-US" altLang="en-US" sz="1800" b="0" i="0" u="none" strike="noStrike" cap="none" normalizeH="0" baseline="0" dirty="0" smtClean="0">
                <a:ln>
                  <a:noFill/>
                </a:ln>
                <a:solidFill>
                  <a:schemeClr val="tx1"/>
                </a:solidFill>
                <a:effectLst/>
                <a:latin typeface="Arial" panose="020B0604020202020204" pitchFamily="34" charset="0"/>
              </a:rPr>
              <a:t> to join the </a:t>
            </a:r>
            <a:r>
              <a:rPr kumimoji="0" lang="en-US" altLang="en-US" sz="1800" b="0" i="0" u="none" strike="noStrike" cap="none" normalizeH="0" baseline="0" dirty="0" err="1" smtClean="0">
                <a:ln>
                  <a:noFill/>
                </a:ln>
                <a:solidFill>
                  <a:schemeClr val="tx1"/>
                </a:solidFill>
                <a:effectLst/>
                <a:latin typeface="Arial" panose="020B0604020202020204" pitchFamily="34" charset="0"/>
              </a:rPr>
              <a:t>programmes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encourage academics to do research on the contribution that </a:t>
            </a:r>
            <a:r>
              <a:rPr kumimoji="0" lang="en-US" altLang="en-US" sz="1800" b="0" i="0" u="none" strike="noStrike" cap="none" normalizeH="0" baseline="0" dirty="0" err="1" smtClean="0">
                <a:ln>
                  <a:noFill/>
                </a:ln>
                <a:solidFill>
                  <a:schemeClr val="tx1"/>
                </a:solidFill>
                <a:effectLst/>
                <a:latin typeface="Arial" panose="020B0604020202020204" pitchFamily="34" charset="0"/>
              </a:rPr>
              <a:t>homeshare</a:t>
            </a:r>
            <a:r>
              <a:rPr kumimoji="0" lang="en-US" altLang="en-US" sz="1800" b="0" i="0" u="none" strike="noStrike" cap="none" normalizeH="0" baseline="0" dirty="0" smtClean="0">
                <a:ln>
                  <a:noFill/>
                </a:ln>
                <a:solidFill>
                  <a:schemeClr val="tx1"/>
                </a:solidFill>
                <a:effectLst/>
                <a:latin typeface="Arial" panose="020B0604020202020204" pitchFamily="34" charset="0"/>
              </a:rPr>
              <a:t> can make to the social needs it seeks to address.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Read about our progress in </a:t>
            </a:r>
            <a:r>
              <a:rPr kumimoji="0" lang="en-US" altLang="en-US" sz="1800" b="0" i="0" u="none" strike="noStrike" cap="none" normalizeH="0" baseline="0" dirty="0" err="1" smtClean="0">
                <a:ln>
                  <a:noFill/>
                </a:ln>
                <a:solidFill>
                  <a:schemeClr val="tx1"/>
                </a:solidFill>
                <a:effectLst/>
                <a:latin typeface="Arial" panose="020B0604020202020204" pitchFamily="34" charset="0"/>
                <a:hlinkClick r:id="rId2"/>
              </a:rPr>
              <a:t>Homeshare</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a:rPr>
              <a:t> International Review 2004-2013</a:t>
            </a:r>
            <a:endParaRPr kumimoji="0" lang="en-US" altLang="en-US" sz="1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rPr>
              <a:t>Governance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smtClean="0">
                <a:ln>
                  <a:noFill/>
                </a:ln>
                <a:solidFill>
                  <a:schemeClr val="tx1"/>
                </a:solidFill>
                <a:effectLst/>
                <a:latin typeface="Arial" panose="020B0604020202020204" pitchFamily="34" charset="0"/>
              </a:rPr>
              <a:t>Homeshare</a:t>
            </a:r>
            <a:r>
              <a:rPr kumimoji="0" lang="en-US" altLang="en-US" sz="800" b="0" i="0" u="none" strike="noStrike" cap="none" normalizeH="0" baseline="0" dirty="0" smtClean="0">
                <a:ln>
                  <a:noFill/>
                </a:ln>
                <a:solidFill>
                  <a:schemeClr val="tx1"/>
                </a:solidFill>
                <a:effectLst/>
                <a:latin typeface="Arial" panose="020B0604020202020204" pitchFamily="34" charset="0"/>
              </a:rPr>
              <a:t> International is now a Charitable Incorporated </a:t>
            </a:r>
            <a:r>
              <a:rPr kumimoji="0" lang="en-US" altLang="en-US" sz="800" b="0" i="0" u="none" strike="noStrike" cap="none" normalizeH="0" baseline="0" dirty="0" err="1" smtClean="0">
                <a:ln>
                  <a:noFill/>
                </a:ln>
                <a:solidFill>
                  <a:schemeClr val="tx1"/>
                </a:solidFill>
                <a:effectLst/>
                <a:latin typeface="Arial" panose="020B0604020202020204" pitchFamily="34" charset="0"/>
              </a:rPr>
              <a:t>Organisation</a:t>
            </a:r>
            <a:r>
              <a:rPr kumimoji="0" lang="en-US" altLang="en-US" sz="800" b="0" i="0" u="none" strike="noStrike" cap="none" normalizeH="0" baseline="0" dirty="0" smtClean="0">
                <a:ln>
                  <a:noFill/>
                </a:ln>
                <a:solidFill>
                  <a:schemeClr val="tx1"/>
                </a:solidFill>
                <a:effectLst/>
                <a:latin typeface="Arial" panose="020B0604020202020204" pitchFamily="34" charset="0"/>
              </a:rPr>
              <a:t> registered in England and Wales (number 1170332). Until December 2016 it was a registered charitable trust and changed its status to better reflect its remit.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endParaRPr lang="en-GB" b="1" dirty="0" smtClean="0"/>
          </a:p>
          <a:p>
            <a:endParaRPr lang="en-GB" b="1" dirty="0"/>
          </a:p>
          <a:p>
            <a:endParaRPr lang="en-GB" b="1" dirty="0" smtClean="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r>
              <a:rPr lang="en-GB" b="1" dirty="0" err="1" smtClean="0"/>
              <a:t>Homeshare</a:t>
            </a:r>
            <a:r>
              <a:rPr lang="en-GB" b="1" dirty="0" smtClean="0"/>
              <a:t> </a:t>
            </a:r>
            <a:r>
              <a:rPr lang="en-GB" b="1" dirty="0"/>
              <a:t>International was founded in London, UK, in 1999 to forge links between the </a:t>
            </a:r>
            <a:endParaRPr lang="en-GB" b="1" dirty="0" smtClean="0"/>
          </a:p>
          <a:p>
            <a:r>
              <a:rPr lang="en-GB" b="1" dirty="0" err="1"/>
              <a:t>H</a:t>
            </a:r>
            <a:r>
              <a:rPr lang="en-GB" b="1" dirty="0" err="1" smtClean="0"/>
              <a:t>omeshare</a:t>
            </a:r>
            <a:r>
              <a:rPr lang="en-GB" b="1" dirty="0" smtClean="0"/>
              <a:t> </a:t>
            </a:r>
            <a:r>
              <a:rPr lang="en-GB" b="1" dirty="0"/>
              <a:t>programmes known to be running in eight countries and to stimulate the </a:t>
            </a:r>
            <a:endParaRPr lang="en-GB" b="1" dirty="0" smtClean="0"/>
          </a:p>
          <a:p>
            <a:r>
              <a:rPr lang="en-GB" b="1" dirty="0" smtClean="0"/>
              <a:t>development </a:t>
            </a:r>
            <a:r>
              <a:rPr lang="en-GB" b="1" dirty="0"/>
              <a:t>of new programmes. Since then the </a:t>
            </a:r>
            <a:r>
              <a:rPr lang="en-GB" b="1" dirty="0" err="1"/>
              <a:t>H</a:t>
            </a:r>
            <a:r>
              <a:rPr lang="en-GB" b="1" dirty="0" err="1" smtClean="0"/>
              <a:t>omeshare</a:t>
            </a:r>
            <a:r>
              <a:rPr lang="en-GB" b="1" dirty="0" smtClean="0"/>
              <a:t> </a:t>
            </a:r>
            <a:r>
              <a:rPr lang="en-GB" b="1" dirty="0"/>
              <a:t>movement has gone </a:t>
            </a:r>
            <a:r>
              <a:rPr lang="en-GB" b="1" dirty="0" smtClean="0"/>
              <a:t>from</a:t>
            </a:r>
          </a:p>
          <a:p>
            <a:r>
              <a:rPr lang="en-GB" b="1" dirty="0" smtClean="0"/>
              <a:t>strength </a:t>
            </a:r>
            <a:r>
              <a:rPr lang="en-GB" b="1" dirty="0"/>
              <a:t>to strength and there are now programmes in at least 16 countries</a:t>
            </a:r>
            <a:r>
              <a:rPr lang="en-GB" b="1" dirty="0" smtClean="0"/>
              <a:t>.                                        </a:t>
            </a:r>
            <a:endParaRPr lang="en-GB" dirty="0"/>
          </a:p>
          <a:p>
            <a:endParaRPr lang="en-GB" dirty="0" smtClean="0"/>
          </a:p>
          <a:p>
            <a:r>
              <a:rPr lang="en-GB" dirty="0" smtClean="0"/>
              <a:t>We </a:t>
            </a:r>
            <a:r>
              <a:rPr lang="en-GB" dirty="0"/>
              <a:t>aim to:</a:t>
            </a:r>
          </a:p>
          <a:p>
            <a:r>
              <a:rPr lang="en-GB" dirty="0"/>
              <a:t>*</a:t>
            </a:r>
            <a:r>
              <a:rPr lang="en-GB" b="1" dirty="0" smtClean="0"/>
              <a:t>provide </a:t>
            </a:r>
            <a:r>
              <a:rPr lang="en-GB" b="1" dirty="0"/>
              <a:t>a link </a:t>
            </a:r>
            <a:r>
              <a:rPr lang="en-GB" dirty="0"/>
              <a:t>between all </a:t>
            </a:r>
            <a:r>
              <a:rPr lang="en-GB" dirty="0" err="1"/>
              <a:t>H</a:t>
            </a:r>
            <a:r>
              <a:rPr lang="en-GB" dirty="0" err="1" smtClean="0"/>
              <a:t>omeshare</a:t>
            </a:r>
            <a:r>
              <a:rPr lang="en-GB" dirty="0" smtClean="0"/>
              <a:t> </a:t>
            </a:r>
            <a:r>
              <a:rPr lang="en-GB" dirty="0"/>
              <a:t>programmes around the world, </a:t>
            </a:r>
            <a:endParaRPr lang="en-GB" dirty="0" smtClean="0"/>
          </a:p>
          <a:p>
            <a:r>
              <a:rPr lang="en-GB" dirty="0" smtClean="0"/>
              <a:t>*enabling </a:t>
            </a:r>
            <a:r>
              <a:rPr lang="en-GB" dirty="0"/>
              <a:t>the agencies involved to </a:t>
            </a:r>
            <a:r>
              <a:rPr lang="en-GB" b="1" dirty="0"/>
              <a:t>share informati</a:t>
            </a:r>
            <a:r>
              <a:rPr lang="en-GB" dirty="0"/>
              <a:t>on;</a:t>
            </a:r>
          </a:p>
          <a:p>
            <a:r>
              <a:rPr lang="en-GB" dirty="0" smtClean="0"/>
              <a:t>*raise </a:t>
            </a:r>
            <a:r>
              <a:rPr lang="en-GB" b="1" dirty="0"/>
              <a:t>awareness </a:t>
            </a:r>
            <a:r>
              <a:rPr lang="en-GB" dirty="0"/>
              <a:t>of </a:t>
            </a:r>
            <a:r>
              <a:rPr lang="en-GB" dirty="0" err="1"/>
              <a:t>homeshare</a:t>
            </a:r>
            <a:r>
              <a:rPr lang="en-GB" dirty="0"/>
              <a:t> and its potential among professionals and policy makers </a:t>
            </a:r>
            <a:endParaRPr lang="en-GB" dirty="0" smtClean="0"/>
          </a:p>
          <a:p>
            <a:r>
              <a:rPr lang="en-GB" dirty="0" smtClean="0"/>
              <a:t>     in </a:t>
            </a:r>
            <a:r>
              <a:rPr lang="en-GB" dirty="0"/>
              <a:t>housing, social work and other relevant </a:t>
            </a:r>
            <a:r>
              <a:rPr lang="en-GB" dirty="0" smtClean="0"/>
              <a:t>fields; </a:t>
            </a:r>
          </a:p>
          <a:p>
            <a:r>
              <a:rPr lang="en-GB" dirty="0"/>
              <a:t>*</a:t>
            </a:r>
            <a:r>
              <a:rPr lang="en-GB" dirty="0" smtClean="0"/>
              <a:t>stimulate </a:t>
            </a:r>
            <a:r>
              <a:rPr lang="en-GB" dirty="0"/>
              <a:t>the setting up of </a:t>
            </a:r>
            <a:r>
              <a:rPr lang="en-GB" b="1" dirty="0"/>
              <a:t>new </a:t>
            </a:r>
            <a:r>
              <a:rPr lang="en-GB" b="1" dirty="0" err="1"/>
              <a:t>homeshare</a:t>
            </a:r>
            <a:r>
              <a:rPr lang="en-GB" b="1" dirty="0"/>
              <a:t> programmes</a:t>
            </a:r>
            <a:r>
              <a:rPr lang="en-GB" dirty="0"/>
              <a:t>;</a:t>
            </a:r>
          </a:p>
          <a:p>
            <a:r>
              <a:rPr lang="en-GB" dirty="0" smtClean="0"/>
              <a:t>*support </a:t>
            </a:r>
            <a:r>
              <a:rPr lang="en-GB" dirty="0"/>
              <a:t>and encourage </a:t>
            </a:r>
            <a:r>
              <a:rPr lang="en-GB" b="1" dirty="0"/>
              <a:t>good practice </a:t>
            </a:r>
            <a:r>
              <a:rPr lang="en-GB" dirty="0"/>
              <a:t>in running programmes;</a:t>
            </a:r>
          </a:p>
          <a:p>
            <a:r>
              <a:rPr lang="en-GB" dirty="0" smtClean="0"/>
              <a:t>*encourage </a:t>
            </a:r>
            <a:r>
              <a:rPr lang="en-GB" dirty="0"/>
              <a:t>potential householders and </a:t>
            </a:r>
            <a:r>
              <a:rPr lang="en-GB" dirty="0" err="1"/>
              <a:t>homesharers</a:t>
            </a:r>
            <a:r>
              <a:rPr lang="en-GB" dirty="0"/>
              <a:t> to join the programmes;</a:t>
            </a:r>
          </a:p>
          <a:p>
            <a:r>
              <a:rPr lang="en-GB" dirty="0" smtClean="0"/>
              <a:t>*encourage </a:t>
            </a:r>
            <a:r>
              <a:rPr lang="en-GB" dirty="0"/>
              <a:t>academics to </a:t>
            </a:r>
            <a:r>
              <a:rPr lang="en-GB" b="1" dirty="0"/>
              <a:t>do research </a:t>
            </a:r>
            <a:r>
              <a:rPr lang="en-GB" dirty="0"/>
              <a:t>on the contribution that </a:t>
            </a:r>
            <a:r>
              <a:rPr lang="en-GB" dirty="0" err="1"/>
              <a:t>homeshare</a:t>
            </a:r>
            <a:r>
              <a:rPr lang="en-GB" dirty="0"/>
              <a:t> can </a:t>
            </a:r>
            <a:endParaRPr lang="en-GB" dirty="0" smtClean="0"/>
          </a:p>
          <a:p>
            <a:r>
              <a:rPr lang="en-GB" dirty="0" smtClean="0"/>
              <a:t>     make </a:t>
            </a:r>
            <a:r>
              <a:rPr lang="en-GB" dirty="0"/>
              <a:t>to the social needs it seeks to address.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5274" y="130634"/>
            <a:ext cx="1190380" cy="1794543"/>
          </a:xfrm>
          <a:prstGeom prst="rect">
            <a:avLst/>
          </a:prstGeom>
        </p:spPr>
      </p:pic>
      <p:pic>
        <p:nvPicPr>
          <p:cNvPr id="1026" name="Picture 2" descr="http://homeshare.org/wp-content/uploads/2012/04/Elizabeth-Mill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025" y="1690687"/>
            <a:ext cx="1174373" cy="164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89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4872" y="991259"/>
            <a:ext cx="9733385" cy="2249245"/>
          </a:xfrm>
        </p:spPr>
        <p:txBody>
          <a:bodyPr>
            <a:normAutofit fontScale="90000"/>
          </a:bodyPr>
          <a:lstStyle/>
          <a:p>
            <a:pPr algn="ctr"/>
            <a:r>
              <a:rPr lang="en-GB" sz="2000" dirty="0" smtClean="0"/>
              <a:t>We believe in intergenerational solidarity. But not everyone does</a:t>
            </a:r>
            <a:br>
              <a:rPr lang="en-GB" sz="2000" dirty="0" smtClean="0"/>
            </a:br>
            <a:r>
              <a:rPr lang="en-GB" sz="2000" dirty="0"/>
              <a:t/>
            </a:r>
            <a:br>
              <a:rPr lang="en-GB" sz="2000" dirty="0"/>
            </a:br>
            <a:r>
              <a:rPr lang="en-GB" sz="2000" dirty="0" smtClean="0"/>
              <a:t/>
            </a:r>
            <a:br>
              <a:rPr lang="en-GB" sz="2000" dirty="0" smtClean="0"/>
            </a:br>
            <a:r>
              <a:rPr lang="en-GB" sz="2000" dirty="0" smtClean="0"/>
              <a:t/>
            </a:r>
            <a:br>
              <a:rPr lang="en-GB" sz="2000" dirty="0" smtClean="0"/>
            </a:br>
            <a:r>
              <a:rPr lang="en-GB" sz="2000" dirty="0" smtClean="0"/>
              <a:t/>
            </a:r>
            <a:br>
              <a:rPr lang="en-GB" sz="2000" dirty="0" smtClean="0"/>
            </a:br>
            <a:r>
              <a:rPr lang="en-GB" sz="2000" dirty="0"/>
              <a:t/>
            </a:r>
            <a:br>
              <a:rPr lang="en-GB" sz="2000" dirty="0"/>
            </a:br>
            <a:r>
              <a:rPr lang="en-GB" sz="2000" dirty="0" smtClean="0">
                <a:latin typeface="+mn-lt"/>
              </a:rPr>
              <a:t>Over the past 30  years the increasing complexity of the relationship of the state to its citizens</a:t>
            </a:r>
            <a:br>
              <a:rPr lang="en-GB" sz="2000" dirty="0" smtClean="0">
                <a:latin typeface="+mn-lt"/>
              </a:rPr>
            </a:br>
            <a:r>
              <a:rPr lang="en-GB" sz="2000" dirty="0" smtClean="0">
                <a:latin typeface="+mn-lt"/>
              </a:rPr>
              <a:t>and shifting notions of fairness, equity and reciprocity has caused repeated challenges to established thinking and arrangements for solidarity between the generations</a:t>
            </a:r>
            <a:endParaRPr lang="en-GB" sz="2000" dirty="0">
              <a:latin typeface="+mn-lt"/>
            </a:endParaRPr>
          </a:p>
        </p:txBody>
      </p:sp>
    </p:spTree>
    <p:extLst>
      <p:ext uri="{BB962C8B-B14F-4D97-AF65-F5344CB8AC3E}">
        <p14:creationId xmlns:p14="http://schemas.microsoft.com/office/powerpoint/2010/main" val="3815853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355" y="-149469"/>
            <a:ext cx="10091468" cy="891341"/>
          </a:xfrm>
        </p:spPr>
        <p:txBody>
          <a:bodyPr>
            <a:normAutofit/>
          </a:bodyPr>
          <a:lstStyle/>
          <a:p>
            <a:pPr algn="ctr"/>
            <a:r>
              <a:rPr lang="en-GB" sz="2000" dirty="0" smtClean="0">
                <a:latin typeface="+mn-lt"/>
              </a:rPr>
              <a:t> Americans for Generational Equity (AGE)</a:t>
            </a:r>
            <a:endParaRPr lang="en-GB" sz="2000" dirty="0">
              <a:latin typeface="+mn-lt"/>
            </a:endParaRPr>
          </a:p>
        </p:txBody>
      </p:sp>
      <p:sp>
        <p:nvSpPr>
          <p:cNvPr id="3" name="Content Placeholder 2"/>
          <p:cNvSpPr>
            <a:spLocks noGrp="1"/>
          </p:cNvSpPr>
          <p:nvPr>
            <p:ph idx="1"/>
          </p:nvPr>
        </p:nvSpPr>
        <p:spPr>
          <a:xfrm>
            <a:off x="721908" y="741872"/>
            <a:ext cx="11174083" cy="5757303"/>
          </a:xfrm>
        </p:spPr>
        <p:txBody>
          <a:bodyPr>
            <a:noAutofit/>
          </a:bodyPr>
          <a:lstStyle/>
          <a:p>
            <a:r>
              <a:rPr lang="en-GB" sz="1800" dirty="0"/>
              <a:t>In 1985, a new organization formed in America under the </a:t>
            </a:r>
            <a:r>
              <a:rPr lang="en-GB" sz="1800" dirty="0" smtClean="0"/>
              <a:t>leadership of </a:t>
            </a:r>
            <a:r>
              <a:rPr lang="en-GB" sz="1800" dirty="0"/>
              <a:t>Senator David Durenberger and Representative James Jones. </a:t>
            </a:r>
            <a:r>
              <a:rPr lang="en-GB" sz="1800" dirty="0" smtClean="0"/>
              <a:t>They called </a:t>
            </a:r>
            <a:r>
              <a:rPr lang="en-GB" sz="1800" dirty="0"/>
              <a:t>it Americans for Generational Equity (AGE</a:t>
            </a:r>
            <a:r>
              <a:rPr lang="en-GB" sz="1800" dirty="0" smtClean="0"/>
              <a:t>).</a:t>
            </a:r>
          </a:p>
          <a:p>
            <a:pPr marL="0" indent="0">
              <a:buNone/>
            </a:pPr>
            <a:endParaRPr lang="en-GB" sz="1800" dirty="0" smtClean="0"/>
          </a:p>
          <a:p>
            <a:pPr marL="0" indent="0">
              <a:buNone/>
            </a:pPr>
            <a:r>
              <a:rPr lang="en-GB" sz="1800" dirty="0" smtClean="0"/>
              <a:t>                                                                                                          ( </a:t>
            </a:r>
            <a:r>
              <a:rPr lang="en-GB" sz="1600" dirty="0">
                <a:latin typeface="Agency FB" panose="020B0503020202020204" pitchFamily="34" charset="0"/>
              </a:rPr>
              <a:t>In 1995 he pleaded guilty to charges of misuse of public funds  </a:t>
            </a:r>
            <a:r>
              <a:rPr lang="en-GB" sz="1600" dirty="0" smtClean="0">
                <a:latin typeface="Agency FB" panose="020B0503020202020204" pitchFamily="34" charset="0"/>
              </a:rPr>
              <a:t>                                                                         </a:t>
            </a:r>
          </a:p>
          <a:p>
            <a:pPr marL="0" indent="0">
              <a:buNone/>
            </a:pPr>
            <a:r>
              <a:rPr lang="en-GB" sz="1600" dirty="0">
                <a:latin typeface="Agency FB" panose="020B0503020202020204" pitchFamily="34" charset="0"/>
              </a:rPr>
              <a:t> </a:t>
            </a:r>
            <a:r>
              <a:rPr lang="en-GB" sz="1600" dirty="0" smtClean="0">
                <a:latin typeface="Agency FB" panose="020B0503020202020204" pitchFamily="34" charset="0"/>
              </a:rPr>
              <a:t>                                                                                                                                                                         and </a:t>
            </a:r>
            <a:r>
              <a:rPr lang="en-GB" sz="1600" dirty="0">
                <a:latin typeface="Agency FB" panose="020B0503020202020204" pitchFamily="34" charset="0"/>
              </a:rPr>
              <a:t>was sentenced to one year of </a:t>
            </a:r>
            <a:r>
              <a:rPr lang="en-GB" sz="1600" dirty="0" smtClean="0">
                <a:latin typeface="Agency FB" panose="020B0503020202020204" pitchFamily="34" charset="0"/>
              </a:rPr>
              <a:t>probation.)</a:t>
            </a:r>
          </a:p>
          <a:p>
            <a:pPr marL="0" indent="0">
              <a:buNone/>
            </a:pPr>
            <a:endParaRPr lang="en-GB" sz="1600" dirty="0"/>
          </a:p>
          <a:p>
            <a:r>
              <a:rPr lang="en-GB" sz="1800" dirty="0" smtClean="0"/>
              <a:t>It </a:t>
            </a:r>
            <a:r>
              <a:rPr lang="en-GB" sz="1800" dirty="0"/>
              <a:t>defined itself </a:t>
            </a:r>
            <a:r>
              <a:rPr lang="en-GB" sz="1800" dirty="0" smtClean="0"/>
              <a:t>as a </a:t>
            </a:r>
            <a:r>
              <a:rPr lang="en-GB" sz="1800" dirty="0"/>
              <a:t>nonpartisan coalition whose mission was to build an intellectual </a:t>
            </a:r>
            <a:r>
              <a:rPr lang="en-GB" sz="1800" dirty="0" smtClean="0"/>
              <a:t>and mass-  membership </a:t>
            </a:r>
            <a:r>
              <a:rPr lang="en-GB" sz="1800" dirty="0"/>
              <a:t>movement to promote the interests of the </a:t>
            </a:r>
            <a:r>
              <a:rPr lang="en-GB" sz="1800" dirty="0" smtClean="0"/>
              <a:t>younger and </a:t>
            </a:r>
            <a:r>
              <a:rPr lang="en-GB" sz="1800" dirty="0"/>
              <a:t>future </a:t>
            </a:r>
            <a:r>
              <a:rPr lang="en-GB" sz="1800" dirty="0" smtClean="0"/>
              <a:t> generations </a:t>
            </a:r>
            <a:r>
              <a:rPr lang="en-GB" sz="1800" dirty="0"/>
              <a:t>in the national political process. </a:t>
            </a:r>
            <a:endParaRPr lang="en-GB" sz="1800" dirty="0" smtClean="0"/>
          </a:p>
          <a:p>
            <a:r>
              <a:rPr lang="en-GB" sz="1800" dirty="0" smtClean="0"/>
              <a:t> </a:t>
            </a:r>
            <a:r>
              <a:rPr lang="en-GB" sz="1800" i="1" dirty="0" smtClean="0"/>
              <a:t>Its </a:t>
            </a:r>
            <a:r>
              <a:rPr lang="en-GB" sz="1800" i="1" dirty="0"/>
              <a:t>main </a:t>
            </a:r>
            <a:r>
              <a:rPr lang="en-GB" sz="1800" i="1" dirty="0" smtClean="0"/>
              <a:t>targets were </a:t>
            </a:r>
            <a:r>
              <a:rPr lang="en-GB" sz="1800" i="1" dirty="0"/>
              <a:t>to increase the political power of young people and to reduce </a:t>
            </a:r>
            <a:r>
              <a:rPr lang="en-GB" sz="1800" i="1" dirty="0" smtClean="0"/>
              <a:t>government expenditure </a:t>
            </a:r>
            <a:r>
              <a:rPr lang="en-GB" sz="1800" i="1" dirty="0"/>
              <a:t>on Social Security and Medicare. AGE </a:t>
            </a:r>
            <a:r>
              <a:rPr lang="en-GB" sz="1800" i="1" dirty="0" smtClean="0"/>
              <a:t>claimed that </a:t>
            </a:r>
            <a:r>
              <a:rPr lang="en-GB" sz="1800" i="1" dirty="0"/>
              <a:t>as the elderly population grows bigger it becomes richer, </a:t>
            </a:r>
            <a:r>
              <a:rPr lang="en-GB" sz="1800" i="1" dirty="0" smtClean="0"/>
              <a:t>demanding more </a:t>
            </a:r>
            <a:r>
              <a:rPr lang="en-GB" sz="1800" i="1" dirty="0"/>
              <a:t>costly public services and taking “more than its fair share</a:t>
            </a:r>
            <a:r>
              <a:rPr lang="en-GB" sz="1800" i="1" dirty="0" smtClean="0"/>
              <a:t>.”</a:t>
            </a:r>
          </a:p>
          <a:p>
            <a:pPr marL="0" indent="0">
              <a:buNone/>
            </a:pPr>
            <a:endParaRPr lang="en-GB" sz="1800" i="1" dirty="0" smtClean="0"/>
          </a:p>
          <a:p>
            <a:r>
              <a:rPr lang="en-GB" sz="1800" dirty="0" smtClean="0"/>
              <a:t> Children and </a:t>
            </a:r>
            <a:r>
              <a:rPr lang="en-GB" sz="1800" dirty="0"/>
              <a:t>young people were losing out. AGE claimed that although </a:t>
            </a:r>
            <a:r>
              <a:rPr lang="en-GB" sz="1800" dirty="0" smtClean="0"/>
              <a:t>constituting only </a:t>
            </a:r>
            <a:r>
              <a:rPr lang="en-GB" sz="1800" dirty="0"/>
              <a:t>11.5%  </a:t>
            </a:r>
            <a:r>
              <a:rPr lang="en-GB" sz="1800" dirty="0" smtClean="0"/>
              <a:t>of </a:t>
            </a:r>
            <a:r>
              <a:rPr lang="en-GB" sz="1800" dirty="0"/>
              <a:t>the U.S. population, those over the age of 65 </a:t>
            </a:r>
            <a:r>
              <a:rPr lang="en-GB" sz="1800" dirty="0" smtClean="0"/>
              <a:t>consume 28</a:t>
            </a:r>
            <a:r>
              <a:rPr lang="en-GB" sz="1800" dirty="0"/>
              <a:t>% of the national budget and 51% of all government expenditure </a:t>
            </a:r>
            <a:r>
              <a:rPr lang="en-GB" sz="1800" dirty="0" smtClean="0"/>
              <a:t>on social </a:t>
            </a:r>
            <a:r>
              <a:rPr lang="en-GB" sz="1800" dirty="0"/>
              <a:t>services. </a:t>
            </a:r>
            <a:r>
              <a:rPr lang="en-GB" sz="1800" dirty="0" smtClean="0"/>
              <a:t> </a:t>
            </a:r>
          </a:p>
          <a:p>
            <a:r>
              <a:rPr lang="en-GB" sz="1800" dirty="0" smtClean="0"/>
              <a:t>However</a:t>
            </a:r>
            <a:r>
              <a:rPr lang="en-GB" sz="1800" dirty="0"/>
              <a:t>, the objectives were not simply fiscal</a:t>
            </a:r>
            <a:r>
              <a:rPr lang="en-GB" sz="1800" dirty="0" smtClean="0"/>
              <a:t>.</a:t>
            </a:r>
          </a:p>
          <a:p>
            <a:r>
              <a:rPr lang="en-GB" sz="1800" dirty="0" smtClean="0"/>
              <a:t> Senator Durenberger </a:t>
            </a:r>
            <a:r>
              <a:rPr lang="en-GB" sz="1800" dirty="0"/>
              <a:t>is reported as saying, “</a:t>
            </a:r>
            <a:r>
              <a:rPr lang="en-GB" sz="1800" i="1" dirty="0"/>
              <a:t>The assumption that each </a:t>
            </a:r>
            <a:r>
              <a:rPr lang="en-GB" sz="1800" i="1" dirty="0" smtClean="0"/>
              <a:t>working generation </a:t>
            </a:r>
            <a:r>
              <a:rPr lang="en-GB" sz="1800" i="1" dirty="0"/>
              <a:t>will take care of the one that preceded it is finished</a:t>
            </a:r>
            <a:r>
              <a:rPr lang="en-GB" sz="1800" i="1" dirty="0" smtClean="0"/>
              <a:t>”</a:t>
            </a:r>
            <a:endParaRPr lang="en-GB" sz="1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0061" y="583610"/>
            <a:ext cx="1336417" cy="1660146"/>
          </a:xfrm>
          <a:prstGeom prst="rect">
            <a:avLst/>
          </a:prstGeom>
        </p:spPr>
      </p:pic>
    </p:spTree>
    <p:extLst>
      <p:ext uri="{BB962C8B-B14F-4D97-AF65-F5344CB8AC3E}">
        <p14:creationId xmlns:p14="http://schemas.microsoft.com/office/powerpoint/2010/main" val="1177574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3197</Words>
  <Application>Microsoft Office PowerPoint</Application>
  <PresentationFormat>Widescreen</PresentationFormat>
  <Paragraphs>293</Paragraphs>
  <Slides>25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Agency FB</vt:lpstr>
      <vt:lpstr>Arial</vt:lpstr>
      <vt:lpstr>Calibri</vt:lpstr>
      <vt:lpstr>Calibri Light</vt:lpstr>
      <vt:lpstr>Comic Sans MS</vt:lpstr>
      <vt:lpstr>Perpetua Titling MT</vt:lpstr>
      <vt:lpstr>Tahoma</vt:lpstr>
      <vt:lpstr>Times New Roman</vt:lpstr>
      <vt:lpstr>Office Theme</vt:lpstr>
      <vt:lpstr>  Madrid 2017 5th World Congress May 25-25, 2017  The theme “Building bridges, expanding Homeshare”   Highlights the need to bring awareness  and innovative  and social initiative for it to reach a greater public and to serve as a bridge between generations and cultures. </vt:lpstr>
      <vt:lpstr>Founders</vt:lpstr>
      <vt:lpstr>A challenging assignment</vt:lpstr>
      <vt:lpstr>HOMESHARE:   Exchange of housing for help</vt:lpstr>
      <vt:lpstr>PowerPoint Presentation</vt:lpstr>
      <vt:lpstr>         HI Purpose</vt:lpstr>
      <vt:lpstr>Homeshare International : Who are we?</vt:lpstr>
      <vt:lpstr>We believe in intergenerational solidarity. But not everyone does      Over the past 30  years the increasing complexity of the relationship of the state to its citizens and shifting notions of fairness, equity and reciprocity has caused repeated challenges to established thinking and arrangements for solidarity between the generations</vt:lpstr>
      <vt:lpstr> Americans for Generational Equity (AGE)</vt:lpstr>
      <vt:lpstr>Family Responsibilities </vt:lpstr>
      <vt:lpstr>Procession of the Generations</vt:lpstr>
      <vt:lpstr>The Contract Between the Generations The Procession of the Generations</vt:lpstr>
      <vt:lpstr>The pinch</vt:lpstr>
      <vt:lpstr>Who are the Baby boomers?</vt:lpstr>
      <vt:lpstr>        But Intergenerational transfers still take place within families and through caring agencies   Homeshare is one exemplary provision:  We enable (usually) young and old to share living and cooking and eating.  We help to create new non-family relationships, that can blossom into deep and respectful friendships, based on reciprocity.  We help fashion cross generational bonds that have none of the complications  of personal history.             These bonds can lead to the  re-activating of out-of-use skills and a sense of being nee                                       Self esteem revives and important conversations lead to spiritual renewal. We ensure that care and support goes both ways.      **************   I have just completed 6 weeks of filming for an intergenerational ‘experiment’  television series. It has some of Homeshare’s magical properties           </vt:lpstr>
      <vt:lpstr> Old People’s Home for 4 Year Olds                    © Channel Four 2017  </vt:lpstr>
      <vt:lpstr>PowerPoint Presentation</vt:lpstr>
      <vt:lpstr>Parameters of the 4th Age</vt:lpstr>
      <vt:lpstr>New Patterns of Dying in the 4th Age Prolonged Dwindling:  Dementia</vt:lpstr>
      <vt:lpstr>PowerPoint Presentation</vt:lpstr>
      <vt:lpstr>    Biographical Pain</vt:lpstr>
      <vt:lpstr>Biographical pain in old age</vt:lpstr>
      <vt:lpstr>Spirituality:  Coming to terms with who we are   </vt:lpstr>
      <vt:lpstr>                                             Cambridge University Press, December 2016                                                                      SCM Press 2013</vt:lpstr>
      <vt:lpstr>Key questions for Homeshare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Madrid 2017 The theme “Building bridges, expanding Homeshare”  highlights the need to bring awareness on an innovative  and social initiative for it to reach a greater public and to serve as a bridge between generations and cultures.</dc:title>
  <dc:creator>ptmlj</dc:creator>
  <cp:lastModifiedBy>ptmlj</cp:lastModifiedBy>
  <cp:revision>93</cp:revision>
  <cp:lastPrinted>2017-05-22T20:53:40Z</cp:lastPrinted>
  <dcterms:created xsi:type="dcterms:W3CDTF">2017-04-27T14:05:25Z</dcterms:created>
  <dcterms:modified xsi:type="dcterms:W3CDTF">2017-05-22T20:56:50Z</dcterms:modified>
</cp:coreProperties>
</file>