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0" r:id="rId3"/>
    <p:sldId id="261" r:id="rId4"/>
    <p:sldId id="280" r:id="rId5"/>
    <p:sldId id="274" r:id="rId6"/>
    <p:sldId id="281" r:id="rId7"/>
    <p:sldId id="275" r:id="rId8"/>
    <p:sldId id="276" r:id="rId9"/>
    <p:sldId id="277" r:id="rId10"/>
    <p:sldId id="282" r:id="rId11"/>
    <p:sldId id="284" r:id="rId12"/>
    <p:sldId id="279" r:id="rId13"/>
    <p:sldId id="28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 Kerautem Regis" initials="DKR" lastIdx="0" clrIdx="0">
    <p:extLst>
      <p:ext uri="{19B8F6BF-5375-455C-9EA6-DF929625EA0E}">
        <p15:presenceInfo xmlns:p15="http://schemas.microsoft.com/office/powerpoint/2012/main" userId="S-1-5-21-1844237615-842925246-1708537768-174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65882" autoAdjust="0"/>
  </p:normalViewPr>
  <p:slideViewPr>
    <p:cSldViewPr snapToGrid="0">
      <p:cViewPr varScale="1">
        <p:scale>
          <a:sx n="39" d="100"/>
          <a:sy n="39" d="100"/>
        </p:scale>
        <p:origin x="214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DD492D-74BE-4566-9F98-7AC0E70DF6A4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4439ED-C796-4E26-8D50-33108952B8B0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1596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Over years we have developed a proven process which ensures a successful outcome, which we describe below:</a:t>
            </a:r>
          </a:p>
          <a:p>
            <a:endParaRPr lang="x-none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lphaUcParenR"/>
            </a:pP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Meeting individually interested parties </a:t>
            </a:r>
          </a:p>
          <a:p>
            <a:pPr marL="228600" indent="-228600">
              <a:buAutoNum type="alphaUcParenR"/>
            </a:pP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Selection of pairs that correspond to criteria of one another</a:t>
            </a:r>
            <a:endParaRPr lang="x-none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C) Organizing a meeting of a potentially interested pair</a:t>
            </a:r>
            <a:endParaRPr lang="x-none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D) Supporting with the development and signing of an agreement between the parties</a:t>
            </a:r>
            <a:endParaRPr lang="x-none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E) Management and follow-up of relationship throughout a year</a:t>
            </a:r>
          </a:p>
          <a:p>
            <a:endParaRPr lang="en-US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Our focus is on providing a high quality service rather than run after the numbers. We work with the human </a:t>
            </a:r>
            <a:r>
              <a:rPr lang="en-US" sz="1200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beeings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and each case is unique and deserves a special attention; with this in mind we promote the </a:t>
            </a:r>
            <a:r>
              <a:rPr lang="en-US" sz="1200" kern="1200" dirty="0" err="1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homesharing</a:t>
            </a:r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 solution.  </a:t>
            </a:r>
            <a:endParaRPr lang="x-none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rgbClr val="FF0000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x-none" sz="1200" kern="1200" dirty="0">
              <a:solidFill>
                <a:srgbClr val="FF0000"/>
              </a:solidFill>
              <a:effectLst/>
              <a:latin typeface="+mn-lt"/>
              <a:ea typeface="+mn-ea"/>
              <a:cs typeface="+mn-cs"/>
            </a:endParaRPr>
          </a:p>
          <a:p>
            <a:endParaRPr lang="x-non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2173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</a:t>
            </a:r>
            <a:r>
              <a:rPr lang="en-US" baseline="0" dirty="0"/>
              <a:t>n student + US &amp; Europe</a:t>
            </a:r>
          </a:p>
          <a:p>
            <a:endParaRPr lang="en-US" baseline="0" dirty="0"/>
          </a:p>
          <a:p>
            <a:r>
              <a:rPr lang="en-US" baseline="0" dirty="0"/>
              <a:t>Based Vermont &amp; Belgium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826057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Where do I go to apply</a:t>
            </a:r>
            <a:r>
              <a:rPr lang="en-US" baseline="0" dirty="0"/>
              <a:t> to the program ?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600781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 from housemate candidate :</a:t>
            </a:r>
          </a:p>
          <a:p>
            <a:endParaRPr lang="en-US" dirty="0"/>
          </a:p>
          <a:p>
            <a:r>
              <a:rPr lang="en-US" dirty="0"/>
              <a:t>-I am</a:t>
            </a:r>
            <a:r>
              <a:rPr lang="en-US" baseline="0" dirty="0"/>
              <a:t> interested in the </a:t>
            </a:r>
            <a:r>
              <a:rPr lang="en-US" baseline="0" dirty="0" err="1"/>
              <a:t>homesharing</a:t>
            </a:r>
            <a:r>
              <a:rPr lang="en-US" baseline="0" dirty="0"/>
              <a:t> concept and I would like to have more info, what “qualities” are required from both parts to participate ?</a:t>
            </a:r>
          </a:p>
          <a:p>
            <a:endParaRPr lang="en-US" baseline="0" dirty="0"/>
          </a:p>
          <a:p>
            <a:r>
              <a:rPr lang="en-US" baseline="0" dirty="0"/>
              <a:t>-is there any legal issues I should be informed about ?</a:t>
            </a:r>
          </a:p>
          <a:p>
            <a:endParaRPr lang="en-US" baseline="0" dirty="0"/>
          </a:p>
          <a:p>
            <a:r>
              <a:rPr lang="en-US" baseline="0" dirty="0"/>
              <a:t>-Is there a formal contract to sign to define both parts obligations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82826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-what</a:t>
            </a:r>
            <a:r>
              <a:rPr lang="en-US" baseline="0" dirty="0"/>
              <a:t> are the advantages from this solution for </a:t>
            </a:r>
            <a:r>
              <a:rPr lang="en-US" baseline="0" dirty="0" err="1"/>
              <a:t>homesharer</a:t>
            </a:r>
            <a:r>
              <a:rPr lang="en-US" baseline="0" dirty="0"/>
              <a:t> and for housemate ?</a:t>
            </a:r>
          </a:p>
          <a:p>
            <a:endParaRPr lang="en-US" baseline="0" dirty="0"/>
          </a:p>
          <a:p>
            <a:r>
              <a:rPr lang="en-US" baseline="0" dirty="0"/>
              <a:t>-what can be required from both part ?</a:t>
            </a:r>
          </a:p>
          <a:p>
            <a:endParaRPr lang="en-US" baseline="0" dirty="0"/>
          </a:p>
          <a:p>
            <a:r>
              <a:rPr lang="en-US" baseline="0" dirty="0"/>
              <a:t>-what are the limits 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9523828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long can I</a:t>
            </a:r>
            <a:r>
              <a:rPr lang="en-US" baseline="0" dirty="0"/>
              <a:t> expect to live there ?</a:t>
            </a:r>
          </a:p>
          <a:p>
            <a:endParaRPr lang="en-US" baseline="0" dirty="0"/>
          </a:p>
          <a:p>
            <a:r>
              <a:rPr lang="en-US" baseline="0" dirty="0"/>
              <a:t>Finish for students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9739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Regis is back !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8739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Claire &amp; Kirby</a:t>
            </a:r>
            <a:endParaRPr lang="x-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4439ED-C796-4E26-8D50-33108952B8B0}" type="slidenum">
              <a:rPr lang="x-none" smtClean="0"/>
              <a:t>12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36789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4683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534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28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9596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694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802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000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1142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8477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24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7350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4B13C-EB1B-45CB-BAB5-AA6D9720BEAA}" type="datetimeFigureOut">
              <a:rPr lang="x-none" smtClean="0"/>
              <a:t>11/05/2017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0EF09EA8-38AD-4691-B74E-4D2F9AB3941B}" type="slidenum">
              <a:rPr lang="x-none" smtClean="0"/>
              <a:t>‹Nº›</a:t>
            </a:fld>
            <a:endParaRPr lang="x-none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79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1314" y="391886"/>
            <a:ext cx="9144000" cy="1866718"/>
          </a:xfrm>
        </p:spPr>
        <p:txBody>
          <a:bodyPr>
            <a:normAutofit/>
          </a:bodyPr>
          <a:lstStyle/>
          <a:p>
            <a:r>
              <a:rPr lang="x-none" sz="4400" dirty="0"/>
              <a:t>Homesharing: what brings us together and what can we learn from our differences</a:t>
            </a:r>
          </a:p>
        </p:txBody>
      </p:sp>
      <p:pic>
        <p:nvPicPr>
          <p:cNvPr id="1028" name="Picture 4" descr="Afbeeldingsresultaat voor drapeau europé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91" y="2934477"/>
            <a:ext cx="3858208" cy="385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drapeau u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4202" y="2934478"/>
            <a:ext cx="3858208" cy="385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43511" y="2771775"/>
            <a:ext cx="1800225" cy="13144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5887" y="4599396"/>
            <a:ext cx="189547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3217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Homesharing</a:t>
            </a:r>
            <a:r>
              <a:rPr lang="en-US" u="sng" dirty="0"/>
              <a:t>:  What brings us all together around the world: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Common sense solution, everyone loves the concept –easy to gain public support for it</a:t>
            </a:r>
          </a:p>
          <a:p>
            <a:r>
              <a:rPr lang="en-US" dirty="0"/>
              <a:t>People helping each other: I offer you something, you offer me something; two people helped at the same time</a:t>
            </a:r>
          </a:p>
          <a:p>
            <a:r>
              <a:rPr lang="en-US" dirty="0"/>
              <a:t>Often a service component, sometimes just someone there “just in case”, or actual tasks like cooking, yard work, computer help, etc. Not just roommate who go separate ways.</a:t>
            </a:r>
            <a:endParaRPr lang="x-none" dirty="0"/>
          </a:p>
          <a:p>
            <a:r>
              <a:rPr lang="en-US" dirty="0"/>
              <a:t> Housing that is affordable.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046769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err="1"/>
              <a:t>Homesharing</a:t>
            </a:r>
            <a:r>
              <a:rPr lang="en-US" u="sng" dirty="0"/>
              <a:t>:  What brings us all together around the world: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party organization that provides a process of personalized screening, matching, and ongoing support</a:t>
            </a:r>
            <a:endParaRPr lang="x-none" dirty="0"/>
          </a:p>
          <a:p>
            <a:r>
              <a:rPr lang="en-US"/>
              <a:t>Non-profit/social </a:t>
            </a:r>
            <a:r>
              <a:rPr lang="en-US" dirty="0"/>
              <a:t>purpose to the organization.</a:t>
            </a:r>
            <a:endParaRPr lang="x-none" dirty="0"/>
          </a:p>
          <a:p>
            <a:r>
              <a:rPr lang="en-US" dirty="0"/>
              <a:t>Flexible model can meet variety of needs: aging, affordable housing, persons with disabilities, etc.</a:t>
            </a:r>
            <a:endParaRPr lang="x-none" dirty="0"/>
          </a:p>
          <a:p>
            <a:r>
              <a:rPr lang="en-US" dirty="0"/>
              <a:t>It is not easy to make matches! </a:t>
            </a:r>
            <a:endParaRPr lang="x-none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77558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ideas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For Europe</a:t>
            </a:r>
          </a:p>
          <a:p>
            <a:pPr lvl="1"/>
            <a:r>
              <a:rPr lang="en-US" dirty="0"/>
              <a:t>Develop new type of </a:t>
            </a:r>
            <a:r>
              <a:rPr lang="en-US" dirty="0" err="1"/>
              <a:t>homesharing</a:t>
            </a:r>
            <a:r>
              <a:rPr lang="en-US" dirty="0"/>
              <a:t> (not just students/elderly people)</a:t>
            </a:r>
          </a:p>
          <a:p>
            <a:pPr lvl="1"/>
            <a:r>
              <a:rPr lang="en-US" dirty="0"/>
              <a:t>Lobby towards government to simplify legal rules </a:t>
            </a:r>
          </a:p>
          <a:p>
            <a:pPr lvl="1"/>
            <a:r>
              <a:rPr lang="en-US" dirty="0"/>
              <a:t>Develop donation and fundraising to increase revenues</a:t>
            </a:r>
          </a:p>
          <a:p>
            <a:r>
              <a:rPr lang="en-US" dirty="0"/>
              <a:t>For US</a:t>
            </a:r>
          </a:p>
          <a:p>
            <a:pPr lvl="1"/>
            <a:r>
              <a:rPr lang="en-US" dirty="0"/>
              <a:t>More University based programs</a:t>
            </a:r>
          </a:p>
          <a:p>
            <a:pPr lvl="1"/>
            <a:r>
              <a:rPr lang="en-US" dirty="0"/>
              <a:t>Consider annual  fees</a:t>
            </a:r>
            <a:endParaRPr lang="x-none" sz="2200" dirty="0"/>
          </a:p>
          <a:p>
            <a:pPr lvl="1"/>
            <a:r>
              <a:rPr lang="en-US" dirty="0"/>
              <a:t>Standardize the model to develop more programs</a:t>
            </a:r>
            <a:endParaRPr lang="x-none" dirty="0"/>
          </a:p>
          <a:p>
            <a:pPr lvl="1"/>
            <a:endParaRPr lang="en-US" dirty="0"/>
          </a:p>
          <a:p>
            <a:pPr lvl="1"/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48153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 ?</a:t>
            </a:r>
            <a:endParaRPr lang="x-non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75110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6656" y="790163"/>
            <a:ext cx="9603275" cy="1049235"/>
          </a:xfrm>
        </p:spPr>
        <p:txBody>
          <a:bodyPr/>
          <a:lstStyle/>
          <a:p>
            <a:r>
              <a:rPr lang="en-US" dirty="0"/>
              <a:t>How it works ?</a:t>
            </a:r>
            <a:endParaRPr lang="x-none" dirty="0"/>
          </a:p>
        </p:txBody>
      </p:sp>
      <p:pic>
        <p:nvPicPr>
          <p:cNvPr id="1026" name="Picture 2" descr="Résultat de recherche d'images pour &quot;maison contemporaine usa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5931" y="4182626"/>
            <a:ext cx="3288632" cy="2466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592097" y="2009670"/>
            <a:ext cx="2823587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/>
              <a:t>Homeshare</a:t>
            </a:r>
            <a:r>
              <a:rPr lang="en-US" sz="2800" dirty="0"/>
              <a:t> organization</a:t>
            </a:r>
            <a:endParaRPr lang="x-none" sz="2800" dirty="0"/>
          </a:p>
        </p:txBody>
      </p:sp>
      <p:sp>
        <p:nvSpPr>
          <p:cNvPr id="6" name="Down Arrow 5"/>
          <p:cNvSpPr/>
          <p:nvPr/>
        </p:nvSpPr>
        <p:spPr>
          <a:xfrm rot="14340767">
            <a:off x="3080996" y="2092885"/>
            <a:ext cx="503238" cy="13017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Down Arrow 6"/>
          <p:cNvSpPr/>
          <p:nvPr/>
        </p:nvSpPr>
        <p:spPr>
          <a:xfrm rot="7197706">
            <a:off x="8220223" y="2085129"/>
            <a:ext cx="503238" cy="130175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Down Arrow 7"/>
          <p:cNvSpPr/>
          <p:nvPr/>
        </p:nvSpPr>
        <p:spPr>
          <a:xfrm rot="16200000">
            <a:off x="3100388" y="4591050"/>
            <a:ext cx="395287" cy="5508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Down Arrow 8"/>
          <p:cNvSpPr/>
          <p:nvPr/>
        </p:nvSpPr>
        <p:spPr>
          <a:xfrm rot="5400000">
            <a:off x="8188238" y="4591051"/>
            <a:ext cx="395288" cy="550863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5749978" y="3072603"/>
            <a:ext cx="503238" cy="838199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292" y="2313472"/>
            <a:ext cx="1869154" cy="37383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55891" y="2313471"/>
            <a:ext cx="1869154" cy="373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7809" y="774374"/>
            <a:ext cx="9603275" cy="1049235"/>
          </a:xfrm>
        </p:spPr>
        <p:txBody>
          <a:bodyPr/>
          <a:lstStyle/>
          <a:p>
            <a:r>
              <a:rPr lang="en-US" dirty="0"/>
              <a:t>Everybody loves the concept !</a:t>
            </a:r>
            <a:br>
              <a:rPr lang="en-US" dirty="0"/>
            </a:br>
            <a:r>
              <a:rPr lang="en-US" dirty="0"/>
              <a:t>lets see the details…</a:t>
            </a:r>
            <a:endParaRPr lang="x-none" dirty="0"/>
          </a:p>
        </p:txBody>
      </p:sp>
      <p:pic>
        <p:nvPicPr>
          <p:cNvPr id="1026" name="Picture 2" descr="Résultat de recherche d'images pour &quot;interrogation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021" y="2210346"/>
            <a:ext cx="3919452" cy="3919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15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runs the programs ?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Europe : mix of not-for profit organization, universities, cities…</a:t>
            </a:r>
          </a:p>
          <a:p>
            <a:r>
              <a:rPr lang="en-US" dirty="0"/>
              <a:t>US : not-for profit </a:t>
            </a: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1114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serve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Homesharer</a:t>
            </a:r>
            <a:r>
              <a:rPr lang="en-US" dirty="0"/>
              <a:t>:/ home provider</a:t>
            </a:r>
          </a:p>
          <a:p>
            <a:pPr lvl="1"/>
            <a:r>
              <a:rPr lang="en-US" dirty="0"/>
              <a:t>anybody in the States (average 75)</a:t>
            </a:r>
          </a:p>
          <a:p>
            <a:pPr lvl="1"/>
            <a:r>
              <a:rPr lang="en-US" dirty="0"/>
              <a:t>elderly people in Europe from (average 71). In Belgium, can be families.</a:t>
            </a:r>
          </a:p>
          <a:p>
            <a:r>
              <a:rPr lang="en-US" dirty="0"/>
              <a:t>Housemate/ home seeker</a:t>
            </a:r>
          </a:p>
          <a:p>
            <a:pPr lvl="1"/>
            <a:r>
              <a:rPr lang="en-US" dirty="0"/>
              <a:t>anybody in the States (very few students, average 50)</a:t>
            </a:r>
          </a:p>
          <a:p>
            <a:pPr lvl="1"/>
            <a:r>
              <a:rPr lang="en-US" dirty="0"/>
              <a:t>students in Europe (Belgium: average 21 and 50% foreigners)</a:t>
            </a:r>
          </a:p>
          <a:p>
            <a:pPr lvl="1"/>
            <a:r>
              <a:rPr lang="en-US" dirty="0"/>
              <a:t>Some programs are for disabled people or single parents (GB)</a:t>
            </a:r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88175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issues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Legal issues </a:t>
            </a:r>
          </a:p>
          <a:p>
            <a:pPr lvl="1"/>
            <a:r>
              <a:rPr lang="en-US" dirty="0"/>
              <a:t>Belgium (illegal work + residence)</a:t>
            </a:r>
          </a:p>
          <a:p>
            <a:pPr lvl="1"/>
            <a:endParaRPr lang="en-US" dirty="0"/>
          </a:p>
          <a:p>
            <a:r>
              <a:rPr lang="en-US" dirty="0"/>
              <a:t>Type of contract</a:t>
            </a:r>
          </a:p>
          <a:p>
            <a:pPr lvl="1"/>
            <a:r>
              <a:rPr lang="en-US" dirty="0"/>
              <a:t>Yearly in Europe</a:t>
            </a:r>
          </a:p>
          <a:p>
            <a:pPr lvl="1"/>
            <a:r>
              <a:rPr lang="en-US" dirty="0"/>
              <a:t>Individualized in US</a:t>
            </a:r>
          </a:p>
          <a:p>
            <a:pPr marL="0" indent="0">
              <a:buNone/>
            </a:pPr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266182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Service/rent offered by </a:t>
            </a:r>
            <a:r>
              <a:rPr lang="en-US" dirty="0" err="1"/>
              <a:t>homesharer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Rent below the average</a:t>
            </a:r>
          </a:p>
          <a:p>
            <a:pPr lvl="1"/>
            <a:r>
              <a:rPr lang="en-US" dirty="0"/>
              <a:t>US : $0-600/month; average $265/month</a:t>
            </a:r>
          </a:p>
          <a:p>
            <a:pPr lvl="1"/>
            <a:r>
              <a:rPr lang="en-US" dirty="0"/>
              <a:t>Europe (Belgium) 180€ to 350€, average 305€/month </a:t>
            </a:r>
          </a:p>
          <a:p>
            <a:r>
              <a:rPr lang="en-US" dirty="0"/>
              <a:t>Taylor made services</a:t>
            </a:r>
          </a:p>
          <a:p>
            <a:pPr lvl="1"/>
            <a:r>
              <a:rPr lang="en-US" dirty="0"/>
              <a:t>US : none to 15 hours/week; average 7 hours/week</a:t>
            </a:r>
          </a:p>
          <a:p>
            <a:pPr lvl="1"/>
            <a:r>
              <a:rPr lang="en-US" dirty="0"/>
              <a:t>Europe (Belgium) : none to 5 hours/week</a:t>
            </a:r>
          </a:p>
          <a:p>
            <a:pPr lvl="1"/>
            <a:r>
              <a:rPr lang="en-US" dirty="0"/>
              <a:t>Some organization in Europe require precise services (fully free rent in France)</a:t>
            </a:r>
          </a:p>
        </p:txBody>
      </p:sp>
    </p:spTree>
    <p:extLst>
      <p:ext uri="{BB962C8B-B14F-4D97-AF65-F5344CB8AC3E}">
        <p14:creationId xmlns:p14="http://schemas.microsoft.com/office/powerpoint/2010/main" val="2526136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Duration of matches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weeks Trial period (US)</a:t>
            </a:r>
          </a:p>
          <a:p>
            <a:r>
              <a:rPr lang="en-US" dirty="0"/>
              <a:t>Contract from 1 to 10 months (Europe-Belgium), yearly renewal (75% = 10 months)</a:t>
            </a:r>
          </a:p>
          <a:p>
            <a:r>
              <a:rPr lang="en-US" dirty="0"/>
              <a:t>Unlimited period (US) from 3 months -17 years; average 16 months</a:t>
            </a:r>
            <a:endParaRPr lang="x-none" dirty="0"/>
          </a:p>
          <a:p>
            <a:endParaRPr lang="en-US" dirty="0"/>
          </a:p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3482772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funding &amp; fees</a:t>
            </a:r>
            <a:endParaRPr lang="x-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fee in Europe (Belgium) only one time fee in US</a:t>
            </a:r>
          </a:p>
          <a:p>
            <a:pPr marL="0" indent="0">
              <a:buNone/>
            </a:pPr>
            <a:endParaRPr lang="en-US" dirty="0"/>
          </a:p>
          <a:p>
            <a:endParaRPr lang="x-non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6347" y="2637170"/>
            <a:ext cx="5414719" cy="32149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942" y="2637170"/>
            <a:ext cx="5354581" cy="3214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591659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1862</TotalTime>
  <Words>676</Words>
  <Application>Microsoft Office PowerPoint</Application>
  <PresentationFormat>Panorámica</PresentationFormat>
  <Paragraphs>95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Gallery</vt:lpstr>
      <vt:lpstr>Homesharing: what brings us together and what can we learn from our differences</vt:lpstr>
      <vt:lpstr>How it works ?</vt:lpstr>
      <vt:lpstr>Everybody loves the concept ! lets see the details…</vt:lpstr>
      <vt:lpstr>Who runs the programs ?</vt:lpstr>
      <vt:lpstr>Who we serve</vt:lpstr>
      <vt:lpstr>legal issues</vt:lpstr>
      <vt:lpstr>Service/rent offered by homesharer</vt:lpstr>
      <vt:lpstr>Duration of matches</vt:lpstr>
      <vt:lpstr>Program funding &amp; fees</vt:lpstr>
      <vt:lpstr>Homesharing:  What brings us all together around the world:</vt:lpstr>
      <vt:lpstr>Homesharing:  What brings us all together around the world:</vt:lpstr>
      <vt:lpstr>New ideas</vt:lpstr>
      <vt:lpstr>Questions 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 Kerautem Regis</dc:creator>
  <cp:lastModifiedBy>evapena</cp:lastModifiedBy>
  <cp:revision>71</cp:revision>
  <dcterms:created xsi:type="dcterms:W3CDTF">2017-04-07T14:33:56Z</dcterms:created>
  <dcterms:modified xsi:type="dcterms:W3CDTF">2017-05-11T07:27:34Z</dcterms:modified>
</cp:coreProperties>
</file>