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21"/>
  </p:notesMasterIdLst>
  <p:sldIdLst>
    <p:sldId id="291" r:id="rId3"/>
    <p:sldId id="395" r:id="rId4"/>
    <p:sldId id="397" r:id="rId5"/>
    <p:sldId id="400" r:id="rId6"/>
    <p:sldId id="402" r:id="rId7"/>
    <p:sldId id="403" r:id="rId8"/>
    <p:sldId id="414" r:id="rId9"/>
    <p:sldId id="415" r:id="rId10"/>
    <p:sldId id="416" r:id="rId11"/>
    <p:sldId id="417" r:id="rId12"/>
    <p:sldId id="418" r:id="rId13"/>
    <p:sldId id="420" r:id="rId14"/>
    <p:sldId id="406" r:id="rId15"/>
    <p:sldId id="382" r:id="rId16"/>
    <p:sldId id="407" r:id="rId17"/>
    <p:sldId id="411" r:id="rId18"/>
    <p:sldId id="409" r:id="rId19"/>
    <p:sldId id="289" r:id="rId20"/>
  </p:sldIdLst>
  <p:sldSz cx="9144000" cy="5143500" type="screen16x9"/>
  <p:notesSz cx="6851650" cy="9747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an.lockwood" initials="s" lastIdx="2" clrIdx="0"/>
  <p:cmAuthor id="1" name="David Teeman" initials="DT" lastIdx="7" clrIdx="1">
    <p:extLst>
      <p:ext uri="{19B8F6BF-5375-455C-9EA6-DF929625EA0E}">
        <p15:presenceInfo xmlns:p15="http://schemas.microsoft.com/office/powerpoint/2012/main" xmlns="" userId="S-1-5-21-2400042807-2991610658-3946783219-1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4F1"/>
    <a:srgbClr val="DCF0EC"/>
    <a:srgbClr val="ADDDD4"/>
    <a:srgbClr val="EEF8F6"/>
    <a:srgbClr val="00CC99"/>
    <a:srgbClr val="24647E"/>
    <a:srgbClr val="9A1D0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5" autoAdjust="0"/>
    <p:restoredTop sz="82636" autoAdjust="0"/>
  </p:normalViewPr>
  <p:slideViewPr>
    <p:cSldViewPr>
      <p:cViewPr>
        <p:scale>
          <a:sx n="82" d="100"/>
          <a:sy n="82" d="100"/>
        </p:scale>
        <p:origin x="-1182" y="-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731838"/>
            <a:ext cx="6496050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005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830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25830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212094-C1C6-4B38-81BD-4A03A4928E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40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12094-C1C6-4B38-81BD-4A03A4928E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C5DDA-A393-4E2D-BE52-072C71272FD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6279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C5DDA-A393-4E2D-BE52-072C71272FD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7471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C5DDA-A393-4E2D-BE52-072C71272FD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5262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7E4F3-776E-4106-B135-1F422BCC3E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1838"/>
            <a:ext cx="6496050" cy="365442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4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7E4F3-776E-4106-B135-1F422BCC3E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1838"/>
            <a:ext cx="6496050" cy="365442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57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7E4F3-776E-4106-B135-1F422BCC3E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1838"/>
            <a:ext cx="6496050" cy="365442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20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812% increase</a:t>
            </a:r>
            <a:r>
              <a:rPr lang="en-GB" sz="1200" baseline="0" dirty="0"/>
              <a:t> in enquiries in final 4 months of reporting period i.e. since web launch Nov-March 2015-16 </a:t>
            </a:r>
            <a:r>
              <a:rPr lang="en-GB" sz="1200" b="1" baseline="0" dirty="0"/>
              <a:t>51</a:t>
            </a:r>
            <a:r>
              <a:rPr lang="en-GB" sz="1200" b="0" baseline="0" dirty="0"/>
              <a:t>    Nov-March 2016-2017 </a:t>
            </a:r>
            <a:r>
              <a:rPr lang="en-GB" sz="1200" b="1" baseline="0" dirty="0"/>
              <a:t>465</a:t>
            </a:r>
            <a:endParaRPr lang="en-GB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109% increase</a:t>
            </a:r>
            <a:r>
              <a:rPr lang="en-GB" sz="1200" baseline="0" dirty="0"/>
              <a:t> in HH waiting to be matched. </a:t>
            </a:r>
            <a:r>
              <a:rPr lang="en-GB" sz="1200" b="1" dirty="0"/>
              <a:t>96</a:t>
            </a:r>
            <a:r>
              <a:rPr lang="en-GB" sz="1200" baseline="0" dirty="0"/>
              <a:t> Householders this year: </a:t>
            </a:r>
            <a:r>
              <a:rPr lang="en-GB" sz="1200" b="1" baseline="0" dirty="0"/>
              <a:t>46</a:t>
            </a:r>
            <a:r>
              <a:rPr lang="en-GB" sz="1200" baseline="0" dirty="0"/>
              <a:t> last year. 25% reduction in waiting HS – faster churn?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9% growth Homeshare matches (250 </a:t>
            </a:r>
            <a:r>
              <a:rPr lang="en-GB" sz="1200" i="1" dirty="0"/>
              <a:t>reported </a:t>
            </a:r>
            <a:r>
              <a:rPr lang="en-GB" sz="1200" dirty="0"/>
              <a:t>active. Estimate 360).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Steady</a:t>
            </a:r>
            <a:r>
              <a:rPr lang="en-GB" baseline="0" dirty="0"/>
              <a:t> scheme growth despite 2 scheme closures.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Expanding start-up time frame. Lag getting the ball rolling. Schemes w/in larger organizations slowed by Internal bureaucracy &amp; resistance/perceived risk aversion.</a:t>
            </a: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Nation growth (ROI, Scotland) ! But still</a:t>
            </a:r>
            <a:r>
              <a:rPr lang="en-GB" baseline="0" dirty="0"/>
              <a:t> gaps! Rural, South West, most Wales, NI, rest of Scot.</a:t>
            </a: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Impact on benefits means many are losing out. Homeshare is not as diverse as or representative of the communities It operates within.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/>
              <a:t>!</a:t>
            </a:r>
            <a:r>
              <a:rPr lang="en-GB" sz="1050" baseline="0" dirty="0"/>
              <a:t> Problems monitoring E&amp;D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! Opportunity for standard collection tool (^ evidence base for commissioners </a:t>
            </a:r>
            <a:r>
              <a:rPr lang="en-GB" sz="1050" baseline="0" dirty="0">
                <a:sym typeface="Wingdings" panose="05000000000000000000" pitchFamily="2" charset="2"/>
              </a:rPr>
              <a:t> dedicated referral pathways</a:t>
            </a:r>
            <a:r>
              <a:rPr lang="en-GB" sz="1050" baseline="0" dirty="0"/>
              <a:t>).</a:t>
            </a:r>
            <a:br>
              <a:rPr lang="en-GB" sz="1050" baseline="0" dirty="0"/>
            </a:br>
            <a:r>
              <a:rPr lang="en-GB" sz="1050" baseline="0" dirty="0"/>
              <a:t>! Opportunity - diverse new models; target groups (gay men w/ HIV, care leavers), charging </a:t>
            </a:r>
            <a:r>
              <a:rPr lang="en-GB" sz="1050" baseline="0" dirty="0">
                <a:sym typeface="Wingdings" panose="05000000000000000000" pitchFamily="2" charset="2"/>
              </a:rPr>
              <a:t></a:t>
            </a:r>
            <a:r>
              <a:rPr lang="en-GB" sz="1050" baseline="0" dirty="0"/>
              <a:t> more diverse, representative future Homeshare!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5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Now more than ever need investment </a:t>
            </a:r>
            <a:r>
              <a:rPr lang="en-GB" sz="1050" baseline="0" dirty="0" err="1"/>
              <a:t>intergen</a:t>
            </a:r>
            <a:r>
              <a:rPr lang="en-GB" sz="1050" baseline="0" dirty="0"/>
              <a:t> understanding –ATTITUDES of HH: negative stereotyping of young people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5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/>
              <a:t>80% of Householder enquires made via the website have been made by family members on behalf of their parent</a:t>
            </a:r>
            <a:endParaRPr lang="en-GB" sz="105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5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12094-C1C6-4B38-81BD-4A03A4928EE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30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7E4F3-776E-4106-B135-1F422BCC3E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1838"/>
            <a:ext cx="6496050" cy="365442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7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Most presentations start with a list of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Many</a:t>
            </a:r>
            <a:r>
              <a:rPr kumimoji="1" lang="en-GB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people see our work primarily in terms of the it might fix problems </a:t>
            </a:r>
            <a:endParaRPr kumimoji="1" lang="en-GB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12094-C1C6-4B38-81BD-4A03A4928E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5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12094-C1C6-4B38-81BD-4A03A4928E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2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our members are changing people’s ideas of what is achievable, what matters and what good looks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12094-C1C6-4B38-81BD-4A03A4928E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3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our members are changing people’s ideas of what is achievable, what matters and what good looks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12094-C1C6-4B38-81BD-4A03A4928E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0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Homeshare scheme’s contribution is not like that of a typical service: a contribution which recognises the value of what people themselves</a:t>
            </a:r>
            <a:r>
              <a:rPr kumimoji="1" lang="en-GB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contribute,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 it typically tapers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Relationship between what we do and the impact of </a:t>
            </a:r>
            <a:r>
              <a:rPr kumimoji="1" lang="en-GB" sz="120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Homesharing</a:t>
            </a:r>
            <a:r>
              <a:rPr kumimoji="1" lang="en-GB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can be harder to express and pin down, or more long term</a:t>
            </a:r>
            <a:endParaRPr kumimoji="1" lang="en-GB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12094-C1C6-4B38-81BD-4A03A4928E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2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C5DDA-A393-4E2D-BE52-072C71272FD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7025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C5DDA-A393-4E2D-BE52-072C71272FD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523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31838"/>
            <a:ext cx="6496050" cy="3654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C5DDA-A393-4E2D-BE52-072C71272FD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420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5" y="1232287"/>
            <a:ext cx="8215370" cy="3375446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Char char="•"/>
              <a:defRPr/>
            </a:lvl1pPr>
            <a:lvl2pPr>
              <a:buFont typeface="Courier New" pitchFamily="49" charset="0"/>
              <a:buChar char="o"/>
              <a:defRPr/>
            </a:lvl2pPr>
            <a:lvl3pPr marL="1371600" indent="-457200" algn="l">
              <a:buFont typeface="Arial" pitchFamily="34" charset="0"/>
              <a:buChar char="–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13F-305D-4F49-9890-AAD0A3EA17F2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0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1F0B-B9CC-4595-83D5-F84BC88532C4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1C22-1F0C-4BAD-9952-0AE105042467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3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DCF-9B82-4B86-94BC-458469909497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0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96BE-9D45-4DDD-979D-930120846B59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4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EE58-C1E5-4724-A84D-6ED64E4B23CE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93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62A7-DC7D-45A3-9F31-1D2B2589DC08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33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4CDF-7801-41DE-B557-549F1CEDF9E6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D847-15BC-4AB8-8A8F-940BE7FB1215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3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FD6-DC99-4AF7-AE96-F24EC38F6238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8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D5B-CA79-467B-B35F-CA0D9242348B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4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267891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endParaRPr lang="en-GB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481936"/>
            <a:ext cx="5005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/>
          </a:p>
        </p:txBody>
      </p:sp>
      <p:sp>
        <p:nvSpPr>
          <p:cNvPr id="1065" name="Text Box 41"/>
          <p:cNvSpPr txBox="1">
            <a:spLocks noChangeArrowheads="1"/>
          </p:cNvSpPr>
          <p:nvPr userDrawn="1"/>
        </p:nvSpPr>
        <p:spPr bwMode="auto">
          <a:xfrm rot="5400000">
            <a:off x="6532563" y="1639888"/>
            <a:ext cx="45148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000">
                <a:solidFill>
                  <a:srgbClr val="E4F4F1"/>
                </a:solidFill>
                <a:latin typeface="Arial Black" pitchFamily="34" charset="0"/>
              </a:rPr>
              <a:t> </a:t>
            </a:r>
          </a:p>
          <a:p>
            <a:pPr algn="r">
              <a:spcBef>
                <a:spcPct val="50000"/>
              </a:spcBef>
              <a:defRPr/>
            </a:pPr>
            <a:endParaRPr lang="en-GB" sz="3000">
              <a:solidFill>
                <a:srgbClr val="E4F4F1"/>
              </a:solidFill>
              <a:latin typeface="Arial Black" pitchFamily="34" charset="0"/>
            </a:endParaRPr>
          </a:p>
        </p:txBody>
      </p:sp>
      <p:sp>
        <p:nvSpPr>
          <p:cNvPr id="1066" name="Text Box 42"/>
          <p:cNvSpPr txBox="1">
            <a:spLocks noChangeArrowheads="1"/>
          </p:cNvSpPr>
          <p:nvPr userDrawn="1"/>
        </p:nvSpPr>
        <p:spPr bwMode="auto">
          <a:xfrm>
            <a:off x="5917228" y="4658752"/>
            <a:ext cx="3232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800" dirty="0">
                <a:solidFill>
                  <a:srgbClr val="00B0F0"/>
                </a:solidFill>
                <a:latin typeface="+mn-lt"/>
              </a:rPr>
              <a:t>www.HomeshareUK.org</a:t>
            </a:r>
          </a:p>
          <a:p>
            <a:pPr algn="r">
              <a:spcBef>
                <a:spcPts val="0"/>
              </a:spcBef>
              <a:defRPr/>
            </a:pPr>
            <a:r>
              <a:rPr lang="en-US" sz="1800" dirty="0">
                <a:solidFill>
                  <a:srgbClr val="00B0F0"/>
                </a:solidFill>
                <a:latin typeface="+mn-lt"/>
              </a:rPr>
              <a:t>www.SharedLivesPlus.org.uk</a:t>
            </a:r>
            <a:r>
              <a:rPr lang="en-US" sz="1800" baseline="0" dirty="0">
                <a:solidFill>
                  <a:srgbClr val="00B0F0"/>
                </a:solidFill>
                <a:latin typeface="+mn-lt"/>
              </a:rPr>
              <a:t>   </a:t>
            </a:r>
          </a:p>
        </p:txBody>
      </p:sp>
      <p:sp>
        <p:nvSpPr>
          <p:cNvPr id="9" name="Rectangle 33"/>
          <p:cNvSpPr>
            <a:spLocks noChangeArrowheads="1"/>
          </p:cNvSpPr>
          <p:nvPr userDrawn="1"/>
        </p:nvSpPr>
        <p:spPr bwMode="auto">
          <a:xfrm>
            <a:off x="1" y="380621"/>
            <a:ext cx="5148263" cy="696515"/>
          </a:xfrm>
          <a:prstGeom prst="rect">
            <a:avLst/>
          </a:prstGeom>
          <a:solidFill>
            <a:srgbClr val="099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3" y="422554"/>
            <a:ext cx="3983736" cy="612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6261" r="4396" b="6857"/>
          <a:stretch/>
        </p:blipFill>
        <p:spPr>
          <a:xfrm>
            <a:off x="0" y="4472821"/>
            <a:ext cx="2915816" cy="652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Courier New" pitchFamily="49" charset="0"/>
        <a:buChar char="o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86DA-14B4-46DB-B4D4-34E2C01C9640}" type="datetime1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E0001-6255-4868-B55A-239E6EC90CF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8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scie.org.uk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13320" y="362517"/>
            <a:ext cx="5233392" cy="9130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69445" y="1429977"/>
            <a:ext cx="5239059" cy="2437917"/>
          </a:xfrm>
          <a:prstGeom prst="rect">
            <a:avLst/>
          </a:prstGeom>
          <a:solidFill>
            <a:srgbClr val="00B0F0">
              <a:alpha val="1294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95936" y="981880"/>
            <a:ext cx="4903002" cy="3375446"/>
          </a:xfrm>
        </p:spPr>
        <p:txBody>
          <a:bodyPr/>
          <a:lstStyle/>
          <a:p>
            <a:pPr algn="r">
              <a:buNone/>
            </a:pPr>
            <a:endParaRPr lang="en-GB" sz="4400" b="1" dirty="0"/>
          </a:p>
          <a:p>
            <a:pPr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Alex Fox, CEO </a:t>
            </a:r>
          </a:p>
          <a:p>
            <a:pPr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Shared Lives Plus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0C0"/>
                </a:solidFill>
              </a:rPr>
              <a:t>Chris Anderson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0C0"/>
                </a:solidFill>
              </a:rPr>
              <a:t>Director of </a:t>
            </a:r>
            <a:r>
              <a:rPr lang="en-GB" sz="1600" b="1" dirty="0" err="1">
                <a:solidFill>
                  <a:srgbClr val="0070C0"/>
                </a:solidFill>
              </a:rPr>
              <a:t>Grantmaking</a:t>
            </a:r>
            <a:endParaRPr lang="en-GB" sz="1600" b="1" dirty="0">
              <a:solidFill>
                <a:srgbClr val="0070C0"/>
              </a:solidFill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0C0"/>
                </a:solidFill>
              </a:rPr>
              <a:t>Lloyds Bank Foundation for England and Wales</a:t>
            </a:r>
          </a:p>
          <a:p>
            <a:pPr algn="r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45" y="1097137"/>
            <a:ext cx="4153306" cy="2000446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3320" y="392420"/>
            <a:ext cx="51695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Homeshare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UK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vivien rogers\AppData\Local\Microsoft\Windows\Temporary Internet Files\Content.IE5\ZVL3K4PK\Lloyds Foundation E&amp;W col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83" y="362517"/>
            <a:ext cx="4076327" cy="6884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845343"/>
            <a:ext cx="5616624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2000" eaLnBrk="0" hangingPunct="0">
              <a:spcBef>
                <a:spcPct val="20000"/>
              </a:spcBef>
              <a:buClr>
                <a:srgbClr val="5F5F5F"/>
              </a:buClr>
            </a:pPr>
            <a:r>
              <a:rPr lang="en-GB" sz="1400" dirty="0">
                <a:latin typeface="Arial"/>
                <a:ea typeface="Times New Roman"/>
              </a:rPr>
              <a:t>From </a:t>
            </a:r>
            <a:r>
              <a:rPr lang="en-GB" sz="1400" i="1" dirty="0">
                <a:latin typeface="Arial"/>
                <a:ea typeface="Times New Roman"/>
              </a:rPr>
              <a:t>The Guardian</a:t>
            </a:r>
            <a:r>
              <a:rPr lang="en-GB" sz="1400" dirty="0">
                <a:latin typeface="Arial"/>
                <a:ea typeface="Times New Roman"/>
              </a:rPr>
              <a:t> </a:t>
            </a:r>
            <a:endParaRPr lang="en-GB" sz="14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320" y="3596575"/>
            <a:ext cx="3073152" cy="152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6261" r="4396" b="6857"/>
          <a:stretch/>
        </p:blipFill>
        <p:spPr>
          <a:xfrm>
            <a:off x="6680832" y="3914832"/>
            <a:ext cx="2411761" cy="715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627534"/>
            <a:ext cx="8424936" cy="486054"/>
          </a:xfrm>
          <a:prstGeom prst="rect">
            <a:avLst/>
          </a:prstGeom>
          <a:solidFill>
            <a:srgbClr val="5E9AB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4155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 Partner Roles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 descr="C:\Users\vivien rogers\AppData\Local\Microsoft\Windows\Temporary Internet Files\Content.IE5\ZVL3K4PK\Lloyds Foundation E&amp;W 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648" y="33468"/>
            <a:ext cx="3275856" cy="43668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E0001-6255-4868-B55A-239E6EC90CF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545636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19" y="2457460"/>
            <a:ext cx="1133762" cy="2285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54563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8" y="1433985"/>
            <a:ext cx="82809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Lloyds Bank Foundation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provides £1m of funding, programme leadership, access to support form Lloyds Bank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Big Lottery Fund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provides £1m of funding, programme leadership, access to influencers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Shared Lives Plus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provides expertise on Homeshare, support to programme schemes, access to influencers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 UK England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provides programme management, expertise on and access to older people and local providers, access to influencers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Foyer Federation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provides expertise on accommodation to younger people, access to housing providers and influencers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 Care Institute of Excellence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provides expertise on social care, research and evaluation and access to influencers</a:t>
            </a:r>
          </a:p>
        </p:txBody>
      </p:sp>
    </p:spTree>
    <p:extLst>
      <p:ext uri="{BB962C8B-B14F-4D97-AF65-F5344CB8AC3E}">
        <p14:creationId xmlns:p14="http://schemas.microsoft.com/office/powerpoint/2010/main" val="194747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83619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627534"/>
            <a:ext cx="8424936" cy="486054"/>
          </a:xfrm>
          <a:prstGeom prst="rect">
            <a:avLst/>
          </a:prstGeom>
          <a:solidFill>
            <a:srgbClr val="5E9AB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4155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 Evaluation and Learning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 descr="C:\Users\vivien rogers\AppData\Local\Microsoft\Windows\Temporary Internet Files\Content.IE5\ZVL3K4PK\Lloyds Foundation E&amp;W 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648" y="33468"/>
            <a:ext cx="3275856" cy="43668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E0001-6255-4868-B55A-239E6EC90CF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43276"/>
            <a:ext cx="82809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Independent evaluators</a:t>
            </a:r>
            <a:r>
              <a:rPr lang="en-GB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Office for Public Management (OPM), selected via competitive commissioning process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Able to adapt the as the programme develops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independent evaluation </a:t>
            </a:r>
            <a:r>
              <a:rPr lang="en-GB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identify best practice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OPM also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emerging findings to inform scheme development and improvement (via workshops)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explores change over time, repeated measures, using quantitative and qualitative methods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information on potential Social Return on Investment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an independent evaluation report that can be used to influence support for Homeshare as a social solution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629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83619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627534"/>
            <a:ext cx="8424936" cy="486054"/>
          </a:xfrm>
          <a:prstGeom prst="rect">
            <a:avLst/>
          </a:prstGeom>
          <a:solidFill>
            <a:srgbClr val="5E9AB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4155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Progress So Far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 descr="C:\Users\vivien rogers\AppData\Local\Microsoft\Windows\Temporary Internet Files\Content.IE5\ZVL3K4PK\Lloyds Foundation E&amp;W 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648" y="33468"/>
            <a:ext cx="3275856" cy="43668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E0001-6255-4868-B55A-239E6EC90CF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880" y="1308353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Schemes are recruiting householders and homesharers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Initial matches being made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Web-portal up and running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Good practice guide published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 modelling tool developed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Clear challenges identified and solutions being developed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Current environment in the UK is challenging, especially major cuts to local authority budgets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Alternatives to the existing ‘standard’ model proving especially challenging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Wider impact has been more positive, especially raising the profile of an public awareness of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homeshare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355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38242"/>
            <a:ext cx="4608512" cy="954107"/>
          </a:xfrm>
        </p:spPr>
        <p:txBody>
          <a:bodyPr/>
          <a:lstStyle/>
          <a:p>
            <a:r>
              <a:rPr lang="en-GB" dirty="0"/>
              <a:t>The national programme: proving safety and quality</a:t>
            </a:r>
          </a:p>
        </p:txBody>
      </p:sp>
      <p:sp>
        <p:nvSpPr>
          <p:cNvPr id="9218" name="Content Placeholder 4"/>
          <p:cNvSpPr>
            <a:spLocks noGrp="1"/>
          </p:cNvSpPr>
          <p:nvPr>
            <p:ph idx="1"/>
          </p:nvPr>
        </p:nvSpPr>
        <p:spPr bwMode="auto">
          <a:xfrm>
            <a:off x="7374" y="1329612"/>
            <a:ext cx="7776864" cy="275430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A new Quality Assurance Framework and updated Good Practice Guide</a:t>
            </a:r>
          </a:p>
          <a:p>
            <a:r>
              <a:rPr lang="en-GB" sz="2400" dirty="0"/>
              <a:t>Our team’s support: both strategic and reactive</a:t>
            </a:r>
          </a:p>
          <a:p>
            <a:r>
              <a:rPr lang="en-GB" sz="2400" dirty="0"/>
              <a:t>A community of practice for practitioners </a:t>
            </a:r>
          </a:p>
          <a:p>
            <a:r>
              <a:rPr lang="en-GB" sz="2400" dirty="0"/>
              <a:t>A growing library of resources</a:t>
            </a:r>
          </a:p>
          <a:p>
            <a:r>
              <a:rPr lang="en-GB" sz="2400" dirty="0"/>
              <a:t>Tailored insurance cover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9" name="Speech Bubble: Rectangle with Corners Rounded 8"/>
          <p:cNvSpPr/>
          <p:nvPr/>
        </p:nvSpPr>
        <p:spPr bwMode="auto">
          <a:xfrm>
            <a:off x="1763688" y="3897061"/>
            <a:ext cx="6840760" cy="466610"/>
          </a:xfrm>
          <a:prstGeom prst="wedgeRoundRectCallout">
            <a:avLst>
              <a:gd name="adj1" fmla="val 7856"/>
              <a:gd name="adj2" fmla="val 82032"/>
              <a:gd name="adj3" fmla="val 16667"/>
            </a:avLst>
          </a:prstGeom>
          <a:solidFill>
            <a:srgbClr val="EEF8F6"/>
          </a:solidFill>
          <a:ln w="9525" cap="flat" cmpd="sng" algn="ctr">
            <a:solidFill>
              <a:srgbClr val="ADD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99% of family members report having greater peace of mind</a:t>
            </a:r>
          </a:p>
          <a:p>
            <a:pPr algn="ctr"/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since their relative has been </a:t>
            </a:r>
            <a:r>
              <a:rPr lang="en-GB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Homesharing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736" y="46779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1400" b="1" dirty="0">
                <a:solidFill>
                  <a:srgbClr val="000000"/>
                </a:solidFill>
                <a:latin typeface="Arial"/>
              </a:rPr>
              <a:t> Homeshare UK Sector Survey,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7420" r="3361" b="7928"/>
          <a:stretch/>
        </p:blipFill>
        <p:spPr>
          <a:xfrm>
            <a:off x="5364089" y="2335746"/>
            <a:ext cx="3557199" cy="14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38242"/>
            <a:ext cx="4248472" cy="954107"/>
          </a:xfrm>
        </p:spPr>
        <p:txBody>
          <a:bodyPr/>
          <a:lstStyle/>
          <a:p>
            <a:r>
              <a:rPr lang="en-GB" dirty="0"/>
              <a:t>The national programme: proving impact</a:t>
            </a:r>
          </a:p>
        </p:txBody>
      </p:sp>
      <p:sp>
        <p:nvSpPr>
          <p:cNvPr id="9218" name="Content Placeholder 4"/>
          <p:cNvSpPr>
            <a:spLocks noGrp="1"/>
          </p:cNvSpPr>
          <p:nvPr>
            <p:ph idx="1"/>
          </p:nvPr>
        </p:nvSpPr>
        <p:spPr bwMode="auto">
          <a:xfrm>
            <a:off x="323528" y="1322759"/>
            <a:ext cx="7776864" cy="275430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Data collection and analysis</a:t>
            </a:r>
          </a:p>
          <a:p>
            <a:r>
              <a:rPr lang="en-GB" sz="2400" dirty="0"/>
              <a:t>The annual State of Sector report</a:t>
            </a:r>
          </a:p>
          <a:p>
            <a:r>
              <a:rPr lang="en-GB" sz="2400" dirty="0"/>
              <a:t>Collecting and using stories</a:t>
            </a:r>
          </a:p>
          <a:p>
            <a:r>
              <a:rPr lang="en-GB" sz="2400" dirty="0"/>
              <a:t>Partnerships with academics</a:t>
            </a:r>
          </a:p>
          <a:p>
            <a:r>
              <a:rPr lang="en-GB" sz="2400" dirty="0"/>
              <a:t>An outcome measuring tool?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Speech Bubble: Rectangle with Corners Rounded 5"/>
          <p:cNvSpPr/>
          <p:nvPr/>
        </p:nvSpPr>
        <p:spPr bwMode="auto">
          <a:xfrm>
            <a:off x="728446" y="3866063"/>
            <a:ext cx="7560840" cy="702078"/>
          </a:xfrm>
          <a:prstGeom prst="wedgeRoundRectCallout">
            <a:avLst>
              <a:gd name="adj1" fmla="val 8643"/>
              <a:gd name="adj2" fmla="val 77676"/>
              <a:gd name="adj3" fmla="val 16667"/>
            </a:avLst>
          </a:prstGeom>
          <a:solidFill>
            <a:srgbClr val="EEF8F6"/>
          </a:solidFill>
          <a:ln w="9525" cap="flat" cmpd="sng" algn="ctr">
            <a:solidFill>
              <a:srgbClr val="ADD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“It has been brilliant for my disabled sister to have an overnight presence </a:t>
            </a:r>
          </a:p>
          <a:p>
            <a:pPr algn="ctr"/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in the house &amp; some support  – it’s complementary to her package of care</a:t>
            </a:r>
          </a:p>
          <a:p>
            <a:pPr algn="ctr"/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with visiting carers coming in the mornings”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2866" y="47631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1400" b="1" dirty="0">
                <a:solidFill>
                  <a:srgbClr val="000000"/>
                </a:solidFill>
                <a:latin typeface="Arial"/>
              </a:rPr>
              <a:t>Sister of Householder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20790" r="-1"/>
          <a:stretch/>
        </p:blipFill>
        <p:spPr bwMode="auto">
          <a:xfrm>
            <a:off x="5723744" y="1182721"/>
            <a:ext cx="2754437" cy="226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68145" y="3452398"/>
            <a:ext cx="2853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 err="1">
                <a:solidFill>
                  <a:srgbClr val="000000"/>
                </a:solidFill>
                <a:latin typeface="Arial"/>
              </a:rPr>
              <a:t>Fliss</a:t>
            </a:r>
            <a:r>
              <a:rPr lang="en-GB" sz="1400" b="1" dirty="0">
                <a:solidFill>
                  <a:srgbClr val="000000"/>
                </a:solidFill>
                <a:latin typeface="Arial"/>
              </a:rPr>
              <a:t> &amp; Kenneth, Share &amp; Care</a:t>
            </a:r>
          </a:p>
        </p:txBody>
      </p:sp>
    </p:spTree>
    <p:extLst>
      <p:ext uri="{BB962C8B-B14F-4D97-AF65-F5344CB8AC3E}">
        <p14:creationId xmlns:p14="http://schemas.microsoft.com/office/powerpoint/2010/main" val="363119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 bwMode="auto">
          <a:xfrm>
            <a:off x="467544" y="1430454"/>
            <a:ext cx="8136904" cy="24842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Telling stories</a:t>
            </a:r>
          </a:p>
          <a:p>
            <a:r>
              <a:rPr lang="en-GB" sz="2400" dirty="0"/>
              <a:t>The new website: www.homeshareuk.org  </a:t>
            </a:r>
          </a:p>
          <a:p>
            <a:r>
              <a:rPr lang="en-GB" sz="2400" dirty="0"/>
              <a:t>Working with the national media and TV</a:t>
            </a:r>
          </a:p>
          <a:p>
            <a:r>
              <a:rPr lang="en-GB" sz="2400" dirty="0"/>
              <a:t>Social media presence</a:t>
            </a:r>
          </a:p>
          <a:p>
            <a:r>
              <a:rPr lang="en-GB" sz="2400" dirty="0"/>
              <a:t>Support for local media </a:t>
            </a:r>
          </a:p>
          <a:p>
            <a:r>
              <a:rPr lang="en-GB" sz="2400" dirty="0"/>
              <a:t>Building support from politicians and government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238242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The national programme: getting the message 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127560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Speech Bubble: Rectangle with Corners Rounded 5"/>
          <p:cNvSpPr/>
          <p:nvPr/>
        </p:nvSpPr>
        <p:spPr bwMode="auto">
          <a:xfrm>
            <a:off x="3369282" y="3899813"/>
            <a:ext cx="5595206" cy="603985"/>
          </a:xfrm>
          <a:prstGeom prst="wedgeRoundRectCallout">
            <a:avLst>
              <a:gd name="adj1" fmla="val -2379"/>
              <a:gd name="adj2" fmla="val 41439"/>
              <a:gd name="adj3" fmla="val 16667"/>
            </a:avLst>
          </a:prstGeom>
          <a:solidFill>
            <a:srgbClr val="E4F4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9282" y="3759883"/>
            <a:ext cx="55436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/>
              <a:t> </a:t>
            </a:r>
            <a:endParaRPr lang="en-GB" sz="3600" dirty="0"/>
          </a:p>
          <a:p>
            <a:pPr algn="ctr">
              <a:spcAft>
                <a:spcPts val="0"/>
              </a:spcAft>
            </a:pPr>
            <a:r>
              <a:rPr lang="en-GB" sz="1600" i="1" dirty="0">
                <a:latin typeface="+mj-lt"/>
                <a:cs typeface="Arial" panose="020B0604020202020204" pitchFamily="34" charset="0"/>
              </a:rPr>
              <a:t>“</a:t>
            </a:r>
            <a:r>
              <a:rPr lang="en-GB" sz="2000" i="1" dirty="0">
                <a:latin typeface="+mj-lt"/>
                <a:cs typeface="Arial" panose="020B0604020202020204" pitchFamily="34" charset="0"/>
              </a:rPr>
              <a:t>My mother has been lonely for 35 years, but no longer since she has been </a:t>
            </a:r>
            <a:r>
              <a:rPr lang="en-GB" sz="2000" i="1" dirty="0" err="1">
                <a:latin typeface="+mj-lt"/>
                <a:cs typeface="Arial" panose="020B0604020202020204" pitchFamily="34" charset="0"/>
              </a:rPr>
              <a:t>Homesharing</a:t>
            </a:r>
            <a:r>
              <a:rPr lang="en-GB" sz="2000" i="1" dirty="0">
                <a:latin typeface="+mj-lt"/>
                <a:cs typeface="Arial" panose="020B0604020202020204" pitchFamily="34" charset="0"/>
              </a:rPr>
              <a:t>.”</a:t>
            </a:r>
            <a:endParaRPr lang="en-GB" sz="16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94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67594"/>
            <a:ext cx="8503402" cy="33754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2400" b="1" dirty="0"/>
              <a:t>812% </a:t>
            </a:r>
            <a:r>
              <a:rPr lang="en-GB" sz="2400" dirty="0"/>
              <a:t>increase in enquiries since web launch</a:t>
            </a:r>
          </a:p>
          <a:p>
            <a:pPr lvl="0"/>
            <a:r>
              <a:rPr lang="en-GB" sz="2400" b="1" dirty="0"/>
              <a:t>109% </a:t>
            </a:r>
            <a:r>
              <a:rPr lang="en-GB" sz="2400" dirty="0"/>
              <a:t>increase in Householders waiting to be matched</a:t>
            </a:r>
          </a:p>
          <a:p>
            <a:pPr lvl="0"/>
            <a:r>
              <a:rPr lang="en-GB" sz="2400" b="1" dirty="0"/>
              <a:t>9% </a:t>
            </a:r>
            <a:r>
              <a:rPr lang="en-GB" sz="2400" dirty="0"/>
              <a:t>growth Homeshare matches</a:t>
            </a:r>
          </a:p>
          <a:p>
            <a:pPr lvl="0"/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Some learning:</a:t>
            </a:r>
          </a:p>
          <a:p>
            <a:pPr lvl="0"/>
            <a:r>
              <a:rPr lang="en-GB" sz="2400" dirty="0"/>
              <a:t>Expanding start-up time frame</a:t>
            </a:r>
          </a:p>
          <a:p>
            <a:pPr lvl="0"/>
            <a:r>
              <a:rPr lang="en-GB" sz="2400" dirty="0"/>
              <a:t>Benefits implications</a:t>
            </a:r>
          </a:p>
          <a:p>
            <a:pPr lvl="0"/>
            <a:r>
              <a:rPr lang="en-GB" sz="2400" dirty="0"/>
              <a:t>Diversity</a:t>
            </a:r>
          </a:p>
          <a:p>
            <a:r>
              <a:rPr lang="en-GB" sz="2400" dirty="0"/>
              <a:t>Attitudes</a:t>
            </a:r>
          </a:p>
          <a:p>
            <a:r>
              <a:rPr lang="en-GB" sz="2400" dirty="0"/>
              <a:t>Role of Householder’s children</a:t>
            </a:r>
          </a:p>
          <a:p>
            <a:pPr lvl="0"/>
            <a:endParaRPr lang="en-GB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461814"/>
            <a:ext cx="4608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kern="0" dirty="0"/>
              <a:t>Homeshare Sector Survey 2017</a:t>
            </a:r>
          </a:p>
        </p:txBody>
      </p:sp>
    </p:spTree>
    <p:extLst>
      <p:ext uri="{BB962C8B-B14F-4D97-AF65-F5344CB8AC3E}">
        <p14:creationId xmlns:p14="http://schemas.microsoft.com/office/powerpoint/2010/main" val="2729485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3684"/>
            <a:ext cx="5148064" cy="523220"/>
          </a:xfrm>
        </p:spPr>
        <p:txBody>
          <a:bodyPr/>
          <a:lstStyle/>
          <a:p>
            <a:r>
              <a:rPr lang="en-GB" dirty="0"/>
              <a:t>Questions for the future</a:t>
            </a:r>
          </a:p>
        </p:txBody>
      </p:sp>
      <p:sp>
        <p:nvSpPr>
          <p:cNvPr id="9218" name="Content Placeholder 4"/>
          <p:cNvSpPr>
            <a:spLocks noGrp="1"/>
          </p:cNvSpPr>
          <p:nvPr>
            <p:ph idx="1"/>
          </p:nvPr>
        </p:nvSpPr>
        <p:spPr bwMode="auto">
          <a:xfrm>
            <a:off x="467544" y="1707654"/>
            <a:ext cx="7776864" cy="275430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do we reframe Homeshare as a positive choice for older people, not just a form of help?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Should we see ourselves as a social movement, or part of a wider movement (e.g. against loneliness)?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commercial should our sector become?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best to define &amp; defend the model?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flexible &amp; creative should we be?</a:t>
            </a:r>
          </a:p>
        </p:txBody>
      </p:sp>
    </p:spTree>
    <p:extLst>
      <p:ext uri="{BB962C8B-B14F-4D97-AF65-F5344CB8AC3E}">
        <p14:creationId xmlns:p14="http://schemas.microsoft.com/office/powerpoint/2010/main" val="3423400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5" y="1221600"/>
            <a:ext cx="5040560" cy="3047724"/>
          </a:xfrm>
        </p:spPr>
        <p:txBody>
          <a:bodyPr/>
          <a:lstStyle/>
          <a:p>
            <a:pPr>
              <a:buNone/>
            </a:pPr>
            <a:r>
              <a:rPr lang="en-GB" dirty="0"/>
              <a:t>Alex Fox OBE 			</a:t>
            </a:r>
          </a:p>
          <a:p>
            <a:pPr>
              <a:buNone/>
            </a:pPr>
            <a:r>
              <a:rPr lang="en-GB" dirty="0"/>
              <a:t>Chief Executive</a:t>
            </a:r>
          </a:p>
          <a:p>
            <a:pPr>
              <a:buNone/>
            </a:pPr>
            <a:r>
              <a:rPr lang="en-GB" dirty="0"/>
              <a:t>Shared Lives Plus 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alex@SharedLivesPlus.org.uk </a:t>
            </a:r>
          </a:p>
          <a:p>
            <a:pPr>
              <a:buNone/>
            </a:pPr>
            <a:r>
              <a:rPr lang="en-GB" sz="2000" dirty="0"/>
              <a:t>http://alexfoxblog.wordpress.com </a:t>
            </a:r>
          </a:p>
          <a:p>
            <a:pPr>
              <a:buNone/>
            </a:pPr>
            <a:r>
              <a:rPr lang="en-GB" sz="2000" dirty="0"/>
              <a:t>@</a:t>
            </a:r>
            <a:r>
              <a:rPr lang="en-GB" sz="2000" dirty="0" err="1"/>
              <a:t>alexsharedlives</a:t>
            </a:r>
            <a:endParaRPr lang="en-GB" sz="2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6" y="452579"/>
            <a:ext cx="4897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latin typeface="+mj-lt"/>
                <a:ea typeface="+mj-ea"/>
                <a:cs typeface="+mj-cs"/>
              </a:rPr>
              <a:t>Contact details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3483365"/>
            <a:ext cx="3332309" cy="1044679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923928" y="1113588"/>
            <a:ext cx="5040560" cy="30477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0070C0"/>
                </a:solidFill>
              </a:rPr>
              <a:t>Chris Anderson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0070C0"/>
                </a:solidFill>
              </a:rPr>
              <a:t>Director of </a:t>
            </a:r>
            <a:r>
              <a:rPr lang="en-GB" kern="0" dirty="0" err="1">
                <a:solidFill>
                  <a:srgbClr val="0070C0"/>
                </a:solidFill>
              </a:rPr>
              <a:t>Grantmaking</a:t>
            </a:r>
            <a:endParaRPr lang="en-GB" kern="0" dirty="0">
              <a:solidFill>
                <a:srgbClr val="0070C0"/>
              </a:solidFill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0070C0"/>
                </a:solidFill>
              </a:rPr>
              <a:t>Lloyds Bank Foundation for England and Wales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kern="0" dirty="0">
              <a:solidFill>
                <a:srgbClr val="0070C0"/>
              </a:solidFill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0070C0"/>
                </a:solidFill>
              </a:rPr>
              <a:t>https://www.lloydsbankfoundation.org.uk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0070C0"/>
                </a:solidFill>
              </a:rPr>
              <a:t>canderson@lloydsbankfoundation.org.uk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3378" y="1275606"/>
            <a:ext cx="8784976" cy="30332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Some stubborn problems for older people: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Loneliness amongst older people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Shrinking services for people with “low level” needs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…and for younger people: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Unaffordable housing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Getting established in employment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Loneliness!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7" y="453684"/>
            <a:ext cx="4608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Problems, problems…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470671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latin typeface="+mn-lt"/>
              </a:rPr>
              <a:t>Homesharer</a:t>
            </a:r>
            <a:endParaRPr lang="en-GB" sz="1600" b="1" dirty="0">
              <a:latin typeface="+mn-lt"/>
            </a:endParaRPr>
          </a:p>
        </p:txBody>
      </p:sp>
      <p:sp>
        <p:nvSpPr>
          <p:cNvPr id="5" name="Speech Bubble: Rectangle with Corners Rounded 4"/>
          <p:cNvSpPr/>
          <p:nvPr/>
        </p:nvSpPr>
        <p:spPr bwMode="auto">
          <a:xfrm>
            <a:off x="5255236" y="4007011"/>
            <a:ext cx="3673059" cy="603779"/>
          </a:xfrm>
          <a:prstGeom prst="wedgeRoundRectCallout">
            <a:avLst>
              <a:gd name="adj1" fmla="val -39662"/>
              <a:gd name="adj2" fmla="val 83899"/>
              <a:gd name="adj3" fmla="val 16667"/>
            </a:avLst>
          </a:prstGeom>
          <a:solidFill>
            <a:srgbClr val="EEF8F6"/>
          </a:solidFill>
          <a:ln w="9525" cap="flat" cmpd="sng" algn="ctr">
            <a:solidFill>
              <a:srgbClr val="ADD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“I can see first hand how the project</a:t>
            </a:r>
          </a:p>
          <a:p>
            <a:pPr algn="ctr"/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has benefited my life and</a:t>
            </a:r>
          </a:p>
          <a:p>
            <a:pPr algn="ctr"/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 that of my householder.”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43" y="1329612"/>
            <a:ext cx="8784976" cy="29904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We don’t see that problems can also represent assets: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Home owners’/tenants’ unused spare rooms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Everyone’s capacity to help and care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Older people’s life experience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Lonely people’s capacity for new friendships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1" y="454120"/>
            <a:ext cx="4176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Seeing past problems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87809" y="4189793"/>
            <a:ext cx="1872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solidFill>
                  <a:srgbClr val="000000"/>
                </a:solidFill>
                <a:latin typeface="Arial"/>
              </a:rPr>
              <a:t>Gerald &amp; Greg, Novus Homeshare</a:t>
            </a:r>
          </a:p>
        </p:txBody>
      </p:sp>
      <p:sp>
        <p:nvSpPr>
          <p:cNvPr id="4" name="Speech Bubble: Rectangle with Corners Rounded 3"/>
          <p:cNvSpPr/>
          <p:nvPr/>
        </p:nvSpPr>
        <p:spPr bwMode="auto">
          <a:xfrm>
            <a:off x="683568" y="3867894"/>
            <a:ext cx="5544616" cy="493727"/>
          </a:xfrm>
          <a:prstGeom prst="wedgeRoundRectCallout">
            <a:avLst>
              <a:gd name="adj1" fmla="val 28074"/>
              <a:gd name="adj2" fmla="val 70479"/>
              <a:gd name="adj3" fmla="val 16667"/>
            </a:avLst>
          </a:prstGeom>
          <a:solidFill>
            <a:srgbClr val="E4F4F1"/>
          </a:solidFill>
          <a:ln w="9525" cap="flat" cmpd="sng" algn="ctr">
            <a:solidFill>
              <a:srgbClr val="ADD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i="1" dirty="0" err="1">
                <a:latin typeface="+mj-lt"/>
              </a:rPr>
              <a:t>Homesharing</a:t>
            </a:r>
            <a:r>
              <a:rPr lang="en-GB" sz="1800" i="1" dirty="0">
                <a:latin typeface="+mj-lt"/>
              </a:rPr>
              <a:t> has improved my Dad’s life hundreds</a:t>
            </a:r>
          </a:p>
          <a:p>
            <a:r>
              <a:rPr lang="en-GB" sz="1800" i="1" dirty="0">
                <a:latin typeface="+mj-lt"/>
              </a:rPr>
              <a:t>of percent and made my life more relaxed too!”</a:t>
            </a:r>
            <a:endParaRPr kumimoji="0" lang="en-GB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6" t="3803" r="29232" b="10100"/>
          <a:stretch/>
        </p:blipFill>
        <p:spPr>
          <a:xfrm>
            <a:off x="6894945" y="1775530"/>
            <a:ext cx="1925775" cy="2322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3108" y="4582208"/>
            <a:ext cx="2435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>
                <a:solidFill>
                  <a:srgbClr val="000000"/>
                </a:solidFill>
                <a:latin typeface="Arial"/>
              </a:rPr>
              <a:t>Householder Gerald’s Son</a:t>
            </a:r>
          </a:p>
        </p:txBody>
      </p:sp>
    </p:spTree>
    <p:extLst>
      <p:ext uri="{BB962C8B-B14F-4D97-AF65-F5344CB8AC3E}">
        <p14:creationId xmlns:p14="http://schemas.microsoft.com/office/powerpoint/2010/main" val="21412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13588"/>
            <a:ext cx="8784976" cy="32241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Bringing together: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Individuals’ capacity and potential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the best of family and community life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the resources and infrastructure of services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105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105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This challenges some deeply held assumptions about: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Older and ‘vulnerable’ people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Service organisations and charities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54120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Asset</a:t>
            </a:r>
            <a:r>
              <a:rPr lang="en-US" sz="2800" kern="0" dirty="0">
                <a:latin typeface="+mj-lt"/>
                <a:ea typeface="+mj-ea"/>
                <a:cs typeface="+mj-cs"/>
              </a:rPr>
              <a:t>-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thinking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968" r="15534" b="10064"/>
          <a:stretch/>
        </p:blipFill>
        <p:spPr bwMode="auto">
          <a:xfrm>
            <a:off x="6412618" y="1227774"/>
            <a:ext cx="2399742" cy="194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6136" y="3478662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solidFill>
                  <a:srgbClr val="000000"/>
                </a:solidFill>
                <a:latin typeface="Arial"/>
              </a:rPr>
              <a:t>Doreen &amp; Anouk, </a:t>
            </a:r>
            <a:r>
              <a:rPr lang="en-GB" sz="1400" b="1" dirty="0" err="1">
                <a:solidFill>
                  <a:srgbClr val="000000"/>
                </a:solidFill>
                <a:latin typeface="Arial"/>
              </a:rPr>
              <a:t>PossAbilities</a:t>
            </a:r>
            <a:r>
              <a:rPr lang="en-GB" sz="1400" b="1" dirty="0">
                <a:solidFill>
                  <a:srgbClr val="000000"/>
                </a:solidFill>
                <a:latin typeface="Arial"/>
              </a:rPr>
              <a:t> Homeshare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3871077"/>
            <a:ext cx="3395980" cy="7862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60440" y="470959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n-lt"/>
              </a:rPr>
              <a:t>Householder &amp; </a:t>
            </a:r>
            <a:r>
              <a:rPr lang="en-GB" sz="1400" b="1" dirty="0" err="1">
                <a:latin typeface="+mn-lt"/>
              </a:rPr>
              <a:t>Homesharer</a:t>
            </a:r>
            <a:endParaRPr lang="en-GB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92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13588"/>
            <a:ext cx="8928992" cy="32241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Shared Lives </a:t>
            </a:r>
            <a:r>
              <a:rPr lang="en-GB" sz="2400" dirty="0" err="1"/>
              <a:t>Plus’</a:t>
            </a:r>
            <a:r>
              <a:rPr lang="en-GB" sz="2400" dirty="0"/>
              <a:t> members cross the boundary between home and state: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Sharing responsibility with participants, not taking it all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Supporting personal, private arrangements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So who pays? Participants and/or state?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This is not always a comfortable place to be!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7" y="453684"/>
            <a:ext cx="4608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members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2356" b="43468"/>
          <a:stretch/>
        </p:blipFill>
        <p:spPr>
          <a:xfrm>
            <a:off x="2994319" y="3381840"/>
            <a:ext cx="5994412" cy="1242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4319" y="4623978"/>
            <a:ext cx="2585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>
                <a:solidFill>
                  <a:srgbClr val="000000"/>
                </a:solidFill>
                <a:latin typeface="Arial"/>
              </a:rPr>
              <a:t>Homeshare Partner </a:t>
            </a:r>
          </a:p>
          <a:p>
            <a:pPr lvl="0"/>
            <a:r>
              <a:rPr lang="en-GB" sz="1400" b="1" dirty="0">
                <a:solidFill>
                  <a:srgbClr val="000000"/>
                </a:solidFill>
                <a:latin typeface="Arial"/>
              </a:rPr>
              <a:t>Programme Coordinators. </a:t>
            </a:r>
          </a:p>
        </p:txBody>
      </p:sp>
    </p:spTree>
    <p:extLst>
      <p:ext uri="{BB962C8B-B14F-4D97-AF65-F5344CB8AC3E}">
        <p14:creationId xmlns:p14="http://schemas.microsoft.com/office/powerpoint/2010/main" val="150204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83618"/>
            <a:ext cx="8784976" cy="32241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In 2014, Homeshare programmes needed to: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9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Define a clear role &amp; their level of responsibility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Demonstrate safety, quality and consistency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Prove the value of their role: demonstrate impact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Become financially sustainable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Get the message about Homeshare out there consistently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Work with local and national government but at arms length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538" y="454120"/>
            <a:ext cx="4961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challenge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Homeshare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114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83619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627534"/>
            <a:ext cx="8424936" cy="486054"/>
          </a:xfrm>
          <a:prstGeom prst="rect">
            <a:avLst/>
          </a:prstGeom>
          <a:solidFill>
            <a:srgbClr val="5E9AB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4155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Hom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eshare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Funding Programme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 descr="C:\Users\vivien rogers\AppData\Local\Microsoft\Windows\Temporary Internet Files\Content.IE5\ZVL3K4PK\Lloyds Foundation E&amp;W 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648" y="33468"/>
            <a:ext cx="3275856" cy="43668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E0001-6255-4868-B55A-239E6EC90CF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880" y="1404015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 of wider national work by the Foundation in relation to enabling older people to continue to live independently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Intention is to operate a programme that funds new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homeshare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schemes and draws on their experience to inform future development.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 is on developing both a range of different approaches and a sustainable operating model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work with a range of partners that bring different areas of knowledge and expertise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engage an independent evaluator that also acts as a learning partner</a:t>
            </a:r>
          </a:p>
        </p:txBody>
      </p:sp>
    </p:spTree>
    <p:extLst>
      <p:ext uri="{BB962C8B-B14F-4D97-AF65-F5344CB8AC3E}">
        <p14:creationId xmlns:p14="http://schemas.microsoft.com/office/powerpoint/2010/main" val="219803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627534"/>
            <a:ext cx="8424936" cy="486054"/>
          </a:xfrm>
          <a:prstGeom prst="rect">
            <a:avLst/>
          </a:prstGeom>
          <a:solidFill>
            <a:srgbClr val="5E9AB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4155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 Aims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 descr="C:\Users\vivien rogers\AppData\Local\Microsoft\Windows\Temporary Internet Files\Content.IE5\ZVL3K4PK\Lloyds Foundation E&amp;W 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648" y="33468"/>
            <a:ext cx="3275856" cy="43668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E0001-6255-4868-B55A-239E6EC90CF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545636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19" y="2457460"/>
            <a:ext cx="1133762" cy="2285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54563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540" y="1473265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fund a number of new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schemes that explore the envelope of what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homeshare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could be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learn by doing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understand the routes and barriers to success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develop sustainable operational and business models that can be replicated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provide a range of central support through working with partner organisations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fund wider activity that helps the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homeshare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sector in the UK to develop and grow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produce a range of evidence and learning that can help influence future investment 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homeshare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8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83619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627534"/>
            <a:ext cx="8424936" cy="486054"/>
          </a:xfrm>
          <a:prstGeom prst="rect">
            <a:avLst/>
          </a:prstGeom>
          <a:solidFill>
            <a:srgbClr val="5E9AB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4155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 Partners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 descr="C:\Users\vivien rogers\AppData\Local\Microsoft\Windows\Temporary Internet Files\Content.IE5\ZVL3K4PK\Lloyds Foundation E&amp;W 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648" y="33468"/>
            <a:ext cx="3275856" cy="43668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E0001-6255-4868-B55A-239E6EC90CF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54563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8" name="Picture 2" descr="C:\Users\vivien rogers\AppData\Local\Microsoft\Windows\Temporary Internet Files\Content.IE5\ZVL3K4PK\Lloyds Foundation E&amp;W 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64623"/>
            <a:ext cx="4536504" cy="60473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52" y="2319114"/>
            <a:ext cx="14859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27" y="1361701"/>
            <a:ext cx="1498098" cy="112357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-500137"/>
            <a:ext cx="91440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hlinkClick r:id="rId6"/>
              </a:rPr>
              <a:t>  </a:t>
            </a:r>
            <a:r>
              <a:rPr kumimoji="0" lang="en-US" altLang="en-US" sz="47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           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hlinkClick r:id="rId6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26" name="Picture 2" descr="Social Care Institute for Excellenc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-691753"/>
            <a:ext cx="752475" cy="5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3" y="2345255"/>
            <a:ext cx="1800225" cy="728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5" y="3759882"/>
            <a:ext cx="3550920" cy="715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76276"/>
            <a:ext cx="3983736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1259"/>
      </p:ext>
    </p:extLst>
  </p:cSld>
  <p:clrMapOvr>
    <a:masterClrMapping/>
  </p:clrMapOvr>
</p:sld>
</file>

<file path=ppt/theme/theme1.xml><?xml version="1.0" encoding="utf-8"?>
<a:theme xmlns:a="http://schemas.openxmlformats.org/drawingml/2006/main" name="NAAPS 2007 ">
  <a:themeElements>
    <a:clrScheme name="NAAPS 2007 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NAAPS 2007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BC9B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BC9B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APS 2007 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APS 2007 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APS 2007 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APS 2007 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Designs\Bamboo.pot</Template>
  <TotalTime>8390</TotalTime>
  <Words>1366</Words>
  <Application>Microsoft Office PowerPoint</Application>
  <PresentationFormat>Presentación en pantalla (16:9)</PresentationFormat>
  <Paragraphs>215</Paragraphs>
  <Slides>18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NAAPS 2007 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national programme: proving safety and quality</vt:lpstr>
      <vt:lpstr>The national programme: proving impact</vt:lpstr>
      <vt:lpstr>Presentación de PowerPoint</vt:lpstr>
      <vt:lpstr>Presentación de PowerPoint</vt:lpstr>
      <vt:lpstr>Questions for the future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Palmer inspired design</dc:creator>
  <cp:lastModifiedBy>Marcos</cp:lastModifiedBy>
  <cp:revision>564</cp:revision>
  <cp:lastPrinted>2004-05-07T13:01:22Z</cp:lastPrinted>
  <dcterms:created xsi:type="dcterms:W3CDTF">2004-04-19T20:43:36Z</dcterms:created>
  <dcterms:modified xsi:type="dcterms:W3CDTF">2017-05-24T10:26:37Z</dcterms:modified>
</cp:coreProperties>
</file>