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4" r:id="rId2"/>
    <p:sldId id="289" r:id="rId3"/>
    <p:sldId id="307" r:id="rId4"/>
    <p:sldId id="259" r:id="rId5"/>
    <p:sldId id="285" r:id="rId6"/>
    <p:sldId id="286" r:id="rId7"/>
    <p:sldId id="303" r:id="rId8"/>
    <p:sldId id="291" r:id="rId9"/>
    <p:sldId id="308" r:id="rId10"/>
    <p:sldId id="288" r:id="rId11"/>
    <p:sldId id="292" r:id="rId12"/>
    <p:sldId id="293" r:id="rId13"/>
    <p:sldId id="309" r:id="rId14"/>
    <p:sldId id="302" r:id="rId15"/>
    <p:sldId id="310" r:id="rId16"/>
    <p:sldId id="284" r:id="rId17"/>
    <p:sldId id="260" r:id="rId18"/>
    <p:sldId id="261" r:id="rId19"/>
    <p:sldId id="262" r:id="rId20"/>
    <p:sldId id="311" r:id="rId21"/>
    <p:sldId id="263" r:id="rId22"/>
    <p:sldId id="266" r:id="rId23"/>
    <p:sldId id="268" r:id="rId24"/>
    <p:sldId id="267" r:id="rId25"/>
    <p:sldId id="272" r:id="rId26"/>
    <p:sldId id="312" r:id="rId27"/>
    <p:sldId id="282" r:id="rId28"/>
    <p:sldId id="283" r:id="rId29"/>
    <p:sldId id="271" r:id="rId30"/>
    <p:sldId id="281" r:id="rId31"/>
    <p:sldId id="319" r:id="rId32"/>
    <p:sldId id="313" r:id="rId33"/>
    <p:sldId id="304" r:id="rId34"/>
    <p:sldId id="315" r:id="rId35"/>
    <p:sldId id="316" r:id="rId36"/>
    <p:sldId id="314" r:id="rId37"/>
    <p:sldId id="300" r:id="rId38"/>
    <p:sldId id="317" r:id="rId39"/>
    <p:sldId id="301" r:id="rId40"/>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varScale="1">
        <p:scale>
          <a:sx n="74" d="100"/>
          <a:sy n="74" d="100"/>
        </p:scale>
        <p:origin x="-12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D75317D-57BF-4FD8-AA1F-EFCCC4FABFC2}" type="datetimeFigureOut">
              <a:rPr lang="es-ES" smtClean="0"/>
              <a:pPr/>
              <a:t>20/11/2016</a:t>
            </a:fld>
            <a:endParaRPr lang="es-E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BE9AD65-AED1-40A4-A5C1-CE743C9D41B4}" type="slidenum">
              <a:rPr lang="es-ES" smtClean="0"/>
              <a:pPr/>
              <a:t>‹Nº›</a:t>
            </a:fld>
            <a:endParaRPr lang="es-ES"/>
          </a:p>
        </p:txBody>
      </p:sp>
    </p:spTree>
    <p:extLst>
      <p:ext uri="{BB962C8B-B14F-4D97-AF65-F5344CB8AC3E}">
        <p14:creationId xmlns:p14="http://schemas.microsoft.com/office/powerpoint/2010/main" val="269578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BE9AD65-AED1-40A4-A5C1-CE743C9D41B4}" type="slidenum">
              <a:rPr lang="es-ES" smtClean="0"/>
              <a:pPr/>
              <a:t>12</a:t>
            </a:fld>
            <a:endParaRPr lang="es-ES"/>
          </a:p>
        </p:txBody>
      </p:sp>
    </p:spTree>
    <p:extLst>
      <p:ext uri="{BB962C8B-B14F-4D97-AF65-F5344CB8AC3E}">
        <p14:creationId xmlns:p14="http://schemas.microsoft.com/office/powerpoint/2010/main" val="340124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CBE9AD65-AED1-40A4-A5C1-CE743C9D41B4}" type="slidenum">
              <a:rPr lang="es-ES" smtClean="0"/>
              <a:pPr/>
              <a:t>14</a:t>
            </a:fld>
            <a:endParaRPr lang="es-ES"/>
          </a:p>
        </p:txBody>
      </p:sp>
    </p:spTree>
    <p:extLst>
      <p:ext uri="{BB962C8B-B14F-4D97-AF65-F5344CB8AC3E}">
        <p14:creationId xmlns:p14="http://schemas.microsoft.com/office/powerpoint/2010/main" val="354915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153862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178339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230902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421277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195552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158618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79677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2630"/>
            <a:ext cx="8229600" cy="490066"/>
          </a:xfrm>
        </p:spPr>
        <p:txBody>
          <a:bodyPr anchor="t">
            <a:normAutofit/>
          </a:bodyPr>
          <a:lstStyle>
            <a:lvl1pPr algn="l">
              <a:defRPr sz="2500"/>
            </a:lvl1pPr>
          </a:lstStyle>
          <a:p>
            <a:r>
              <a:rPr lang="es-ES" dirty="0"/>
              <a:t>Haga clic para modificar el estilo de título del patrón</a:t>
            </a:r>
          </a:p>
        </p:txBody>
      </p:sp>
      <p:sp>
        <p:nvSpPr>
          <p:cNvPr id="3" name="2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
        <p:nvSpPr>
          <p:cNvPr id="6" name="1 Título"/>
          <p:cNvSpPr txBox="1">
            <a:spLocks/>
          </p:cNvSpPr>
          <p:nvPr userDrawn="1"/>
        </p:nvSpPr>
        <p:spPr>
          <a:xfrm>
            <a:off x="457200" y="692696"/>
            <a:ext cx="8229600" cy="490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endParaRPr lang="es-ES" sz="1600" dirty="0"/>
          </a:p>
        </p:txBody>
      </p:sp>
    </p:spTree>
    <p:extLst>
      <p:ext uri="{BB962C8B-B14F-4D97-AF65-F5344CB8AC3E}">
        <p14:creationId xmlns:p14="http://schemas.microsoft.com/office/powerpoint/2010/main" val="273398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34743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37349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35F8D2D-4108-48B4-B722-8787B21BF66B}" type="datetimeFigureOut">
              <a:rPr lang="es-ES" smtClean="0"/>
              <a:pPr/>
              <a:t>20/11/2016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728AE9-C223-414E-88B3-FCB49E4EFFC3}" type="slidenum">
              <a:rPr lang="es-ES" smtClean="0"/>
              <a:pPr/>
              <a:t>‹Nº›</a:t>
            </a:fld>
            <a:endParaRPr lang="es-ES"/>
          </a:p>
        </p:txBody>
      </p:sp>
    </p:spTree>
    <p:extLst>
      <p:ext uri="{BB962C8B-B14F-4D97-AF65-F5344CB8AC3E}">
        <p14:creationId xmlns:p14="http://schemas.microsoft.com/office/powerpoint/2010/main" val="120709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F8D2D-4108-48B4-B722-8787B21BF66B}" type="datetimeFigureOut">
              <a:rPr lang="es-ES" smtClean="0"/>
              <a:pPr/>
              <a:t>20/11/2016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28AE9-C223-414E-88B3-FCB49E4EFFC3}" type="slidenum">
              <a:rPr lang="es-ES" smtClean="0"/>
              <a:pPr/>
              <a:t>‹Nº›</a:t>
            </a:fld>
            <a:endParaRPr lang="es-ES"/>
          </a:p>
        </p:txBody>
      </p:sp>
    </p:spTree>
    <p:extLst>
      <p:ext uri="{BB962C8B-B14F-4D97-AF65-F5344CB8AC3E}">
        <p14:creationId xmlns:p14="http://schemas.microsoft.com/office/powerpoint/2010/main" val="217420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mailto:info@solidarios.org.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22" y="-99392"/>
            <a:ext cx="10424188" cy="6957392"/>
          </a:xfrm>
          <a:prstGeom prst="rect">
            <a:avLst/>
          </a:prstGeom>
          <a:solidFill>
            <a:srgbClr val="00B050"/>
          </a:solidFill>
          <a:ln>
            <a:solidFill>
              <a:schemeClr val="accent1">
                <a:shade val="50000"/>
              </a:schemeClr>
            </a:solidFill>
          </a:ln>
        </p:spPr>
      </p:pic>
      <p:sp>
        <p:nvSpPr>
          <p:cNvPr id="6" name="Rectangle 5"/>
          <p:cNvSpPr/>
          <p:nvPr/>
        </p:nvSpPr>
        <p:spPr>
          <a:xfrm>
            <a:off x="-349408" y="-85546"/>
            <a:ext cx="9612560" cy="6943546"/>
          </a:xfrm>
          <a:prstGeom prst="rect">
            <a:avLst/>
          </a:prstGeom>
          <a:solidFill>
            <a:srgbClr val="007A37">
              <a:alpha val="77000"/>
            </a:srgbClr>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itle 2"/>
          <p:cNvSpPr>
            <a:spLocks noGrp="1"/>
          </p:cNvSpPr>
          <p:nvPr>
            <p:ph type="ctrTitle"/>
          </p:nvPr>
        </p:nvSpPr>
        <p:spPr>
          <a:xfrm>
            <a:off x="-104382" y="2276872"/>
            <a:ext cx="7772400" cy="1470025"/>
          </a:xfrm>
        </p:spPr>
        <p:txBody>
          <a:bodyPr>
            <a:normAutofit/>
          </a:bodyPr>
          <a:lstStyle/>
          <a:p>
            <a:r>
              <a:rPr lang="es-ES" sz="3000" dirty="0">
                <a:solidFill>
                  <a:schemeClr val="bg1"/>
                </a:solidFill>
              </a:rPr>
              <a:t>Plan Estratégico 2020</a:t>
            </a:r>
          </a:p>
        </p:txBody>
      </p:sp>
      <p:sp>
        <p:nvSpPr>
          <p:cNvPr id="4" name="Subtitle 3"/>
          <p:cNvSpPr>
            <a:spLocks noGrp="1"/>
          </p:cNvSpPr>
          <p:nvPr>
            <p:ph type="subTitle" idx="1"/>
          </p:nvPr>
        </p:nvSpPr>
        <p:spPr>
          <a:xfrm>
            <a:off x="-180528" y="3140968"/>
            <a:ext cx="6400800" cy="1752600"/>
          </a:xfrm>
        </p:spPr>
        <p:txBody>
          <a:bodyPr>
            <a:normAutofit/>
          </a:bodyPr>
          <a:lstStyle/>
          <a:p>
            <a:r>
              <a:rPr lang="es-ES" sz="2000" dirty="0">
                <a:solidFill>
                  <a:schemeClr val="bg1">
                    <a:lumMod val="95000"/>
                  </a:schemeClr>
                </a:solidFill>
              </a:rPr>
              <a:t>Noviembre 2016</a:t>
            </a:r>
          </a:p>
        </p:txBody>
      </p:sp>
      <p:pic>
        <p:nvPicPr>
          <p:cNvPr id="7" name="Picture 6"/>
          <p:cNvPicPr>
            <a:picLocks noChangeAspect="1"/>
          </p:cNvPicPr>
          <p:nvPr/>
        </p:nvPicPr>
        <p:blipFill rotWithShape="1">
          <a:blip r:embed="rId3"/>
          <a:srcRect l="13724" t="9417" r="69673" b="75816"/>
          <a:stretch/>
        </p:blipFill>
        <p:spPr>
          <a:xfrm>
            <a:off x="7445712" y="5949280"/>
            <a:ext cx="1817440" cy="908720"/>
          </a:xfrm>
          <a:prstGeom prst="rect">
            <a:avLst/>
          </a:prstGeom>
        </p:spPr>
      </p:pic>
    </p:spTree>
    <p:extLst>
      <p:ext uri="{BB962C8B-B14F-4D97-AF65-F5344CB8AC3E}">
        <p14:creationId xmlns:p14="http://schemas.microsoft.com/office/powerpoint/2010/main" val="157354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2389" y="1951086"/>
            <a:ext cx="4639096" cy="3096344"/>
          </a:xfrm>
          <a:prstGeom prst="rect">
            <a:avLst/>
          </a:prstGeom>
        </p:spPr>
      </p:pic>
      <p:sp>
        <p:nvSpPr>
          <p:cNvPr id="8" name="Rectangle 7"/>
          <p:cNvSpPr/>
          <p:nvPr/>
        </p:nvSpPr>
        <p:spPr>
          <a:xfrm>
            <a:off x="4262389" y="1231008"/>
            <a:ext cx="4639096" cy="4934296"/>
          </a:xfrm>
          <a:prstGeom prst="rect">
            <a:avLst/>
          </a:prstGeom>
          <a:solidFill>
            <a:srgbClr val="007A37">
              <a:alpha val="77000"/>
            </a:srgbClr>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4"/>
          <p:cNvSpPr>
            <a:spLocks noGrp="1"/>
          </p:cNvSpPr>
          <p:nvPr>
            <p:ph type="title"/>
          </p:nvPr>
        </p:nvSpPr>
        <p:spPr>
          <a:xfrm>
            <a:off x="323528" y="202630"/>
            <a:ext cx="8229600" cy="490066"/>
          </a:xfrm>
        </p:spPr>
        <p:txBody>
          <a:bodyPr/>
          <a:lstStyle/>
          <a:p>
            <a:r>
              <a:rPr lang="es-ES" dirty="0"/>
              <a:t>Análisis estratégico</a:t>
            </a:r>
          </a:p>
        </p:txBody>
      </p:sp>
      <p:sp>
        <p:nvSpPr>
          <p:cNvPr id="2" name="Rectangle 1"/>
          <p:cNvSpPr/>
          <p:nvPr/>
        </p:nvSpPr>
        <p:spPr>
          <a:xfrm>
            <a:off x="179512" y="1086991"/>
            <a:ext cx="3816424" cy="5078313"/>
          </a:xfrm>
          <a:prstGeom prst="rect">
            <a:avLst/>
          </a:prstGeom>
        </p:spPr>
        <p:txBody>
          <a:bodyPr wrap="square" numCol="1">
            <a:spAutoFit/>
          </a:bodyPr>
          <a:lstStyle/>
          <a:p>
            <a:pPr marL="177800" algn="just">
              <a:lnSpc>
                <a:spcPct val="150000"/>
              </a:lnSpc>
              <a:spcAft>
                <a:spcPts val="0"/>
              </a:spcAft>
            </a:pPr>
            <a:r>
              <a:rPr lang="es-ES_tradnl" sz="1200" dirty="0">
                <a:latin typeface="Calibri" panose="020F0502020204030204" pitchFamily="34" charset="0"/>
                <a:ea typeface="Times New Roman" panose="02020603050405020304" pitchFamily="18" charset="0"/>
                <a:cs typeface="Calibri" panose="020F0502020204030204" pitchFamily="34" charset="0"/>
              </a:rPr>
              <a:t>Un análisis profundo de los recursos y capacidades de la organización identificando sus fortalezas y debilidades desde el punto de vista de diez ámbitos clave: </a:t>
            </a:r>
            <a:r>
              <a:rPr lang="es-ES" sz="1200" dirty="0">
                <a:latin typeface="Calibri" panose="020F0502020204030204" pitchFamily="34" charset="0"/>
                <a:ea typeface="Times New Roman" panose="02020603050405020304" pitchFamily="18" charset="0"/>
                <a:cs typeface="Calibri" panose="020F0502020204030204" pitchFamily="34" charset="0"/>
              </a:rPr>
              <a:t>Estrategia y Posicionamiento</a:t>
            </a:r>
            <a:r>
              <a:rPr lang="es-ES_tradnl" sz="1200" dirty="0">
                <a:latin typeface="Calibri" panose="020F0502020204030204" pitchFamily="34" charset="0"/>
                <a:ea typeface="Times New Roman" panose="02020603050405020304" pitchFamily="18" charset="0"/>
                <a:cs typeface="Calibri" panose="020F0502020204030204" pitchFamily="34" charset="0"/>
              </a:rPr>
              <a:t>, </a:t>
            </a:r>
            <a:r>
              <a:rPr lang="es-ES" sz="1200" dirty="0">
                <a:latin typeface="Calibri" panose="020F0502020204030204" pitchFamily="34" charset="0"/>
                <a:ea typeface="Times New Roman" panose="02020603050405020304" pitchFamily="18" charset="0"/>
                <a:cs typeface="Calibri" panose="020F0502020204030204" pitchFamily="34" charset="0"/>
              </a:rPr>
              <a:t>Gobierno Corporativo y Órganos</a:t>
            </a:r>
            <a:r>
              <a:rPr lang="es-ES_tradnl" sz="1200" dirty="0">
                <a:latin typeface="Calibri" panose="020F0502020204030204" pitchFamily="34" charset="0"/>
                <a:ea typeface="Times New Roman" panose="02020603050405020304" pitchFamily="18" charset="0"/>
                <a:cs typeface="Calibri" panose="020F0502020204030204" pitchFamily="34" charset="0"/>
              </a:rPr>
              <a:t>, </a:t>
            </a:r>
            <a:r>
              <a:rPr lang="es-ES" sz="1200" dirty="0">
                <a:latin typeface="Calibri" panose="020F0502020204030204" pitchFamily="34" charset="0"/>
                <a:ea typeface="Times New Roman" panose="02020603050405020304" pitchFamily="18" charset="0"/>
                <a:cs typeface="Calibri" panose="020F0502020204030204" pitchFamily="34" charset="0"/>
              </a:rPr>
              <a:t>Marketing y Comunicación</a:t>
            </a:r>
            <a:r>
              <a:rPr lang="es-ES_tradnl" sz="1200" dirty="0">
                <a:latin typeface="Calibri" panose="020F0502020204030204" pitchFamily="34" charset="0"/>
                <a:ea typeface="Times New Roman" panose="02020603050405020304" pitchFamily="18" charset="0"/>
                <a:cs typeface="Calibri" panose="020F0502020204030204" pitchFamily="34" charset="0"/>
              </a:rPr>
              <a:t>, </a:t>
            </a:r>
            <a:r>
              <a:rPr lang="es-ES" sz="1200" dirty="0">
                <a:latin typeface="Calibri" panose="020F0502020204030204" pitchFamily="34" charset="0"/>
                <a:ea typeface="Times New Roman" panose="02020603050405020304" pitchFamily="18" charset="0"/>
                <a:cs typeface="Calibri" panose="020F0502020204030204" pitchFamily="34" charset="0"/>
              </a:rPr>
              <a:t>Base Social</a:t>
            </a:r>
            <a:r>
              <a:rPr lang="es-ES_tradnl" sz="1200" dirty="0">
                <a:latin typeface="Calibri" panose="020F0502020204030204" pitchFamily="34" charset="0"/>
                <a:ea typeface="Times New Roman" panose="02020603050405020304" pitchFamily="18" charset="0"/>
                <a:cs typeface="Calibri" panose="020F0502020204030204" pitchFamily="34" charset="0"/>
              </a:rPr>
              <a:t>, </a:t>
            </a:r>
            <a:r>
              <a:rPr lang="es-ES" sz="1200" dirty="0">
                <a:latin typeface="Calibri" panose="020F0502020204030204" pitchFamily="34" charset="0"/>
                <a:ea typeface="Times New Roman" panose="02020603050405020304" pitchFamily="18" charset="0"/>
                <a:cs typeface="Calibri" panose="020F0502020204030204" pitchFamily="34" charset="0"/>
              </a:rPr>
              <a:t>Proyectos</a:t>
            </a:r>
            <a:r>
              <a:rPr lang="es-ES_tradnl" sz="1200" dirty="0">
                <a:latin typeface="Calibri" panose="020F0502020204030204" pitchFamily="34" charset="0"/>
                <a:ea typeface="Times New Roman" panose="02020603050405020304" pitchFamily="18" charset="0"/>
                <a:cs typeface="Calibri" panose="020F0502020204030204" pitchFamily="34" charset="0"/>
              </a:rPr>
              <a:t>, </a:t>
            </a:r>
            <a:r>
              <a:rPr lang="es-ES" sz="1200" dirty="0">
                <a:latin typeface="Calibri" panose="020F0502020204030204" pitchFamily="34" charset="0"/>
                <a:ea typeface="Times New Roman" panose="02020603050405020304" pitchFamily="18" charset="0"/>
                <a:cs typeface="Calibri" panose="020F0502020204030204" pitchFamily="34" charset="0"/>
              </a:rPr>
              <a:t>Gestión Económica y </a:t>
            </a:r>
            <a:r>
              <a:rPr lang="es-ES" sz="1200" dirty="0" err="1">
                <a:latin typeface="Calibri" panose="020F0502020204030204" pitchFamily="34" charset="0"/>
                <a:ea typeface="Times New Roman" panose="02020603050405020304" pitchFamily="18" charset="0"/>
                <a:cs typeface="Calibri" panose="020F0502020204030204" pitchFamily="34" charset="0"/>
              </a:rPr>
              <a:t>Funding</a:t>
            </a:r>
            <a:r>
              <a:rPr lang="es-ES" sz="1200" dirty="0">
                <a:latin typeface="Calibri" panose="020F0502020204030204" pitchFamily="34" charset="0"/>
                <a:ea typeface="Times New Roman" panose="02020603050405020304" pitchFamily="18" charset="0"/>
                <a:cs typeface="Calibri" panose="020F0502020204030204" pitchFamily="34" charset="0"/>
              </a:rPr>
              <a:t> / Ingresos</a:t>
            </a:r>
            <a:r>
              <a:rPr lang="es-ES_tradnl" sz="1200" dirty="0">
                <a:latin typeface="Calibri" panose="020F0502020204030204" pitchFamily="34" charset="0"/>
                <a:ea typeface="Times New Roman" panose="02020603050405020304" pitchFamily="18" charset="0"/>
                <a:cs typeface="Calibri" panose="020F0502020204030204" pitchFamily="34" charset="0"/>
              </a:rPr>
              <a:t>,</a:t>
            </a:r>
            <a:r>
              <a:rPr lang="es-ES" sz="1200" dirty="0">
                <a:latin typeface="Calibri" panose="020F0502020204030204" pitchFamily="34" charset="0"/>
                <a:ea typeface="Times New Roman" panose="02020603050405020304" pitchFamily="18" charset="0"/>
                <a:cs typeface="Calibri" panose="020F0502020204030204" pitchFamily="34" charset="0"/>
              </a:rPr>
              <a:t> Gestión Financiera y Tesorería, Organización y RRHH</a:t>
            </a:r>
            <a:r>
              <a:rPr lang="es-ES_tradnl" sz="1200" dirty="0">
                <a:latin typeface="Calibri" panose="020F0502020204030204" pitchFamily="34" charset="0"/>
                <a:ea typeface="Times New Roman" panose="02020603050405020304" pitchFamily="18" charset="0"/>
                <a:cs typeface="Calibri" panose="020F0502020204030204" pitchFamily="34" charset="0"/>
              </a:rPr>
              <a:t>, </a:t>
            </a:r>
            <a:r>
              <a:rPr lang="es-ES" sz="1200" dirty="0">
                <a:latin typeface="Calibri" panose="020F0502020204030204" pitchFamily="34" charset="0"/>
                <a:ea typeface="Times New Roman" panose="02020603050405020304" pitchFamily="18" charset="0"/>
                <a:cs typeface="Calibri" panose="020F0502020204030204" pitchFamily="34" charset="0"/>
              </a:rPr>
              <a:t>Gestión del Voluntariado y Alianzas</a:t>
            </a:r>
            <a:r>
              <a:rPr lang="es-ES_tradnl" sz="1200" dirty="0">
                <a:latin typeface="Calibri" panose="020F0502020204030204" pitchFamily="34" charset="0"/>
                <a:ea typeface="Times New Roman" panose="02020603050405020304" pitchFamily="18" charset="0"/>
                <a:cs typeface="Calibri" panose="020F0502020204030204" pitchFamily="34" charset="0"/>
              </a:rPr>
              <a:t>, completándolo con la identificación de los factores externos a la organización que nos influyen de una forma directa o indirecta.</a:t>
            </a:r>
            <a:r>
              <a:rPr lang="es-ES" sz="1200" dirty="0">
                <a:latin typeface="Calibri" panose="020F0502020204030204" pitchFamily="34" charset="0"/>
                <a:ea typeface="Times New Roman" panose="02020603050405020304" pitchFamily="18" charset="0"/>
                <a:cs typeface="Times New Roman" panose="02020603050405020304" pitchFamily="18" charset="0"/>
              </a:rPr>
              <a:t> </a:t>
            </a:r>
          </a:p>
          <a:p>
            <a:pPr marL="177800" algn="just">
              <a:lnSpc>
                <a:spcPct val="150000"/>
              </a:lnSpc>
              <a:spcAft>
                <a:spcPts val="0"/>
              </a:spcAft>
            </a:pPr>
            <a:endParaRPr lang="es-ES_tradnl" sz="1200" dirty="0">
              <a:latin typeface="Calibri" panose="020F0502020204030204" pitchFamily="34" charset="0"/>
              <a:ea typeface="Times New Roman" panose="02020603050405020304" pitchFamily="18" charset="0"/>
              <a:cs typeface="Calibri" panose="020F0502020204030204" pitchFamily="34" charset="0"/>
            </a:endParaRPr>
          </a:p>
          <a:p>
            <a:pPr marL="177800" algn="just">
              <a:lnSpc>
                <a:spcPct val="150000"/>
              </a:lnSpc>
              <a:spcAft>
                <a:spcPts val="0"/>
              </a:spcAft>
            </a:pPr>
            <a:r>
              <a:rPr lang="es-ES_tradnl" sz="1200" dirty="0">
                <a:latin typeface="Calibri" panose="020F0502020204030204" pitchFamily="34" charset="0"/>
                <a:ea typeface="Times New Roman" panose="02020603050405020304" pitchFamily="18" charset="0"/>
                <a:cs typeface="Calibri" panose="020F0502020204030204" pitchFamily="34" charset="0"/>
              </a:rPr>
              <a:t>Se trata de c</a:t>
            </a:r>
            <a:r>
              <a:rPr lang="es-ES_tradnl" sz="1200" dirty="0">
                <a:latin typeface="Calibri" panose="020F0502020204030204" pitchFamily="34" charset="0"/>
                <a:ea typeface="Times New Roman" panose="02020603050405020304" pitchFamily="18" charset="0"/>
                <a:cs typeface="TradeGothic-Light"/>
              </a:rPr>
              <a:t>omprender el entorno donde nos movemos y pensar con otra óptica respecto al entorno; pensar con otra perspectiva sobre la organización; cuestionar la estructura y actividad de la organización, en su permanente necesidad de adaptarse al entorno y buscar soluciones a problemas estratégicos.</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05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Análisis estratégico</a:t>
            </a:r>
          </a:p>
        </p:txBody>
      </p:sp>
      <p:graphicFrame>
        <p:nvGraphicFramePr>
          <p:cNvPr id="4" name="Table 3"/>
          <p:cNvGraphicFramePr>
            <a:graphicFrameLocks noGrp="1"/>
          </p:cNvGraphicFramePr>
          <p:nvPr>
            <p:extLst>
              <p:ext uri="{D42A27DB-BD31-4B8C-83A1-F6EECF244321}">
                <p14:modId xmlns:p14="http://schemas.microsoft.com/office/powerpoint/2010/main" val="1780564024"/>
              </p:ext>
            </p:extLst>
          </p:nvPr>
        </p:nvGraphicFramePr>
        <p:xfrm>
          <a:off x="431540" y="1124744"/>
          <a:ext cx="8352928" cy="5453907"/>
        </p:xfrm>
        <a:graphic>
          <a:graphicData uri="http://schemas.openxmlformats.org/drawingml/2006/table">
            <a:tbl>
              <a:tblPr firstRow="1" firstCol="1" lastRow="1" lastCol="1" bandRow="1" bandCol="1">
                <a:tableStyleId>{5C22544A-7EE6-4342-B048-85BDC9FD1C3A}</a:tableStyleId>
              </a:tblPr>
              <a:tblGrid>
                <a:gridCol w="4283703">
                  <a:extLst>
                    <a:ext uri="{9D8B030D-6E8A-4147-A177-3AD203B41FA5}">
                      <a16:colId xmlns="" xmlns:a16="http://schemas.microsoft.com/office/drawing/2014/main" val="20000"/>
                    </a:ext>
                  </a:extLst>
                </a:gridCol>
                <a:gridCol w="4069225">
                  <a:extLst>
                    <a:ext uri="{9D8B030D-6E8A-4147-A177-3AD203B41FA5}">
                      <a16:colId xmlns="" xmlns:a16="http://schemas.microsoft.com/office/drawing/2014/main" val="20001"/>
                    </a:ext>
                  </a:extLst>
                </a:gridCol>
              </a:tblGrid>
              <a:tr h="168523">
                <a:tc>
                  <a:txBody>
                    <a:bodyPr/>
                    <a:lstStyle/>
                    <a:p>
                      <a:pPr algn="ctr">
                        <a:lnSpc>
                          <a:spcPct val="115000"/>
                        </a:lnSpc>
                        <a:spcAft>
                          <a:spcPts val="0"/>
                        </a:spcAft>
                      </a:pPr>
                      <a:r>
                        <a:rPr lang="es-ES_tradnl" sz="1800" dirty="0">
                          <a:solidFill>
                            <a:schemeClr val="bg1"/>
                          </a:solidFill>
                          <a:effectLst/>
                        </a:rPr>
                        <a:t>Debilidades</a:t>
                      </a:r>
                      <a:endParaRPr lang="es-E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86" marR="35786" marT="0" marB="0" anchor="ctr">
                    <a:solidFill>
                      <a:srgbClr val="00B050"/>
                    </a:solidFill>
                  </a:tcPr>
                </a:tc>
                <a:tc>
                  <a:txBody>
                    <a:bodyPr/>
                    <a:lstStyle/>
                    <a:p>
                      <a:pPr algn="ctr">
                        <a:lnSpc>
                          <a:spcPct val="115000"/>
                        </a:lnSpc>
                        <a:spcAft>
                          <a:spcPts val="0"/>
                        </a:spcAft>
                      </a:pPr>
                      <a:r>
                        <a:rPr lang="es-ES_tradnl" sz="1800" dirty="0">
                          <a:solidFill>
                            <a:schemeClr val="bg1"/>
                          </a:solidFill>
                          <a:effectLst/>
                        </a:rPr>
                        <a:t>Fortalezas</a:t>
                      </a:r>
                      <a:endParaRPr lang="es-E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86" marR="35786" marT="0" marB="0" anchor="ctr">
                    <a:solidFill>
                      <a:srgbClr val="00B050"/>
                    </a:solidFill>
                  </a:tcPr>
                </a:tc>
                <a:extLst>
                  <a:ext uri="{0D108BD9-81ED-4DB2-BD59-A6C34878D82A}">
                    <a16:rowId xmlns="" xmlns:a16="http://schemas.microsoft.com/office/drawing/2014/main" val="10000"/>
                  </a:ext>
                </a:extLst>
              </a:tr>
              <a:tr h="2266789">
                <a:tc>
                  <a:txBody>
                    <a:bodyPr/>
                    <a:lstStyle/>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Menos personal técnico del necesario.</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Pocos recursos para nuestra tarea, en especial recursos propios recurrentes. (voluntarios – socios)</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Demasiada dependencia de subvenciones.</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Carencias en la sistematización documental de muchos de nuestros procedimientos.</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Escasa presencia territorial en el ámbito estatal (3 CCAA)  y delegaciones con menos fuerza que la sede central</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Poca cohesión interna entre voluntarios y programas en cuanto a pertenencia a Solidarios. Poco sentimiento de organización. </a:t>
                      </a:r>
                    </a:p>
                    <a:p>
                      <a:pPr marL="342900" lvl="0" indent="-342900">
                        <a:lnSpc>
                          <a:spcPct val="115000"/>
                        </a:lnSpc>
                        <a:spcAft>
                          <a:spcPts val="0"/>
                        </a:spcAft>
                        <a:buFont typeface="Arial" panose="020B0604020202020204" pitchFamily="34" charset="0"/>
                        <a:buChar char="•"/>
                        <a:tabLst>
                          <a:tab pos="457200" algn="l"/>
                        </a:tabLst>
                      </a:pPr>
                      <a:r>
                        <a:rPr lang="ca-ES" sz="1100" b="0" dirty="0" err="1">
                          <a:solidFill>
                            <a:schemeClr val="tx1">
                              <a:lumMod val="75000"/>
                              <a:lumOff val="25000"/>
                            </a:schemeClr>
                          </a:solidFill>
                          <a:effectLst/>
                        </a:rPr>
                        <a:t>Debilidades</a:t>
                      </a:r>
                      <a:r>
                        <a:rPr lang="ca-ES" sz="1100" b="0" dirty="0">
                          <a:solidFill>
                            <a:schemeClr val="tx1">
                              <a:lumMod val="75000"/>
                              <a:lumOff val="25000"/>
                            </a:schemeClr>
                          </a:solidFill>
                          <a:effectLst/>
                        </a:rPr>
                        <a:t> en </a:t>
                      </a:r>
                      <a:r>
                        <a:rPr lang="ca-ES" sz="1100" b="0" dirty="0" err="1">
                          <a:solidFill>
                            <a:schemeClr val="tx1">
                              <a:lumMod val="75000"/>
                              <a:lumOff val="25000"/>
                            </a:schemeClr>
                          </a:solidFill>
                          <a:effectLst/>
                        </a:rPr>
                        <a:t>cuanto</a:t>
                      </a:r>
                      <a:r>
                        <a:rPr lang="ca-ES" sz="1100" b="0" dirty="0">
                          <a:solidFill>
                            <a:schemeClr val="tx1">
                              <a:lumMod val="75000"/>
                              <a:lumOff val="25000"/>
                            </a:schemeClr>
                          </a:solidFill>
                          <a:effectLst/>
                        </a:rPr>
                        <a:t> a </a:t>
                      </a:r>
                      <a:r>
                        <a:rPr lang="ca-ES" sz="1100" b="0" dirty="0" err="1">
                          <a:solidFill>
                            <a:schemeClr val="tx1">
                              <a:lumMod val="75000"/>
                              <a:lumOff val="25000"/>
                            </a:schemeClr>
                          </a:solidFill>
                          <a:effectLst/>
                        </a:rPr>
                        <a:t>cómo</a:t>
                      </a:r>
                      <a:r>
                        <a:rPr lang="ca-ES" sz="1100" b="0" dirty="0">
                          <a:solidFill>
                            <a:schemeClr val="tx1">
                              <a:lumMod val="75000"/>
                              <a:lumOff val="25000"/>
                            </a:schemeClr>
                          </a:solidFill>
                          <a:effectLst/>
                        </a:rPr>
                        <a:t> </a:t>
                      </a:r>
                      <a:r>
                        <a:rPr lang="ca-ES" sz="1100" b="0" dirty="0" err="1">
                          <a:solidFill>
                            <a:schemeClr val="tx1">
                              <a:lumMod val="75000"/>
                              <a:lumOff val="25000"/>
                            </a:schemeClr>
                          </a:solidFill>
                          <a:effectLst/>
                        </a:rPr>
                        <a:t>comunicamos</a:t>
                      </a:r>
                      <a:r>
                        <a:rPr lang="ca-ES" sz="1100" b="0" dirty="0">
                          <a:solidFill>
                            <a:schemeClr val="tx1">
                              <a:lumMod val="75000"/>
                              <a:lumOff val="25000"/>
                            </a:schemeClr>
                          </a:solidFill>
                          <a:effectLst/>
                        </a:rPr>
                        <a:t> lo que </a:t>
                      </a:r>
                      <a:r>
                        <a:rPr lang="ca-ES" sz="1100" b="0" dirty="0" err="1">
                          <a:solidFill>
                            <a:schemeClr val="tx1">
                              <a:lumMod val="75000"/>
                              <a:lumOff val="25000"/>
                            </a:schemeClr>
                          </a:solidFill>
                          <a:effectLst/>
                        </a:rPr>
                        <a:t>hacemos</a:t>
                      </a:r>
                      <a:r>
                        <a:rPr lang="ca-ES" sz="1100" b="0" dirty="0">
                          <a:solidFill>
                            <a:schemeClr val="tx1">
                              <a:lumMod val="75000"/>
                              <a:lumOff val="25000"/>
                            </a:schemeClr>
                          </a:solidFill>
                          <a:effectLst/>
                        </a:rPr>
                        <a:t>.</a:t>
                      </a:r>
                      <a:endParaRPr lang="es-ES" sz="1100" b="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86" marR="35786" marT="0" marB="0">
                    <a:solidFill>
                      <a:schemeClr val="bg2"/>
                    </a:solidFill>
                  </a:tcPr>
                </a:tc>
                <a:tc>
                  <a:txBody>
                    <a:bodyPr/>
                    <a:lstStyle/>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Experiencia, contenidos, métodos, programas, muy consolidados.</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Organización con una estructura sólida. </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Buena base social, en especial de voluntariado.</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Conjunto de alianzas muy satisfactorias, con potencial de mejora.</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Buenos sistemas de gestión financiera y ausencia de deudas. Situación saneada económicamente.</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Se cuenta con un buen equipo, formado y motivado, capaz de alcanzar los objetivos.</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Vigencia del modelo de intervención en voluntariado: hechos diferenciales que nos posicionan en el sector.</a:t>
                      </a:r>
                    </a:p>
                    <a:p>
                      <a:pPr>
                        <a:lnSpc>
                          <a:spcPct val="115000"/>
                        </a:lnSpc>
                        <a:spcAft>
                          <a:spcPts val="0"/>
                        </a:spcAft>
                      </a:pPr>
                      <a:r>
                        <a:rPr lang="es-ES_tradnl" sz="1100" b="0" dirty="0">
                          <a:solidFill>
                            <a:schemeClr val="tx1">
                              <a:lumMod val="75000"/>
                              <a:lumOff val="25000"/>
                            </a:schemeClr>
                          </a:solidFill>
                          <a:effectLst/>
                        </a:rPr>
                        <a:t> </a:t>
                      </a:r>
                      <a:endParaRPr lang="es-ES" sz="1100" b="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86" marR="35786" marT="0" marB="0" anchor="ctr">
                    <a:solidFill>
                      <a:schemeClr val="bg2"/>
                    </a:solidFill>
                  </a:tcPr>
                </a:tc>
                <a:extLst>
                  <a:ext uri="{0D108BD9-81ED-4DB2-BD59-A6C34878D82A}">
                    <a16:rowId xmlns="" xmlns:a16="http://schemas.microsoft.com/office/drawing/2014/main" val="10001"/>
                  </a:ext>
                </a:extLst>
              </a:tr>
              <a:tr h="168523">
                <a:tc>
                  <a:txBody>
                    <a:bodyPr/>
                    <a:lstStyle/>
                    <a:p>
                      <a:pPr algn="ctr">
                        <a:lnSpc>
                          <a:spcPct val="115000"/>
                        </a:lnSpc>
                        <a:spcAft>
                          <a:spcPts val="0"/>
                        </a:spcAft>
                      </a:pPr>
                      <a:r>
                        <a:rPr lang="es-ES_tradnl" sz="1800" b="0" dirty="0">
                          <a:solidFill>
                            <a:schemeClr val="bg1"/>
                          </a:solidFill>
                          <a:effectLst/>
                        </a:rPr>
                        <a:t>Amenazas</a:t>
                      </a:r>
                      <a:endPar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86" marR="35786" marT="0" marB="0" anchor="ctr">
                    <a:solidFill>
                      <a:srgbClr val="00B050"/>
                    </a:solidFill>
                  </a:tcPr>
                </a:tc>
                <a:tc>
                  <a:txBody>
                    <a:bodyPr/>
                    <a:lstStyle/>
                    <a:p>
                      <a:pPr algn="ctr">
                        <a:lnSpc>
                          <a:spcPct val="115000"/>
                        </a:lnSpc>
                        <a:spcAft>
                          <a:spcPts val="0"/>
                        </a:spcAft>
                      </a:pPr>
                      <a:r>
                        <a:rPr lang="es-ES_tradnl" sz="1800" b="0" dirty="0">
                          <a:solidFill>
                            <a:schemeClr val="bg1"/>
                          </a:solidFill>
                          <a:effectLst/>
                        </a:rPr>
                        <a:t>Oportunidades</a:t>
                      </a:r>
                      <a:endParaRPr lang="es-ES" sz="1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86" marR="35786" marT="0" marB="0" anchor="ctr">
                    <a:solidFill>
                      <a:srgbClr val="00B050"/>
                    </a:solidFill>
                  </a:tcPr>
                </a:tc>
                <a:extLst>
                  <a:ext uri="{0D108BD9-81ED-4DB2-BD59-A6C34878D82A}">
                    <a16:rowId xmlns="" xmlns:a16="http://schemas.microsoft.com/office/drawing/2014/main" val="10002"/>
                  </a:ext>
                </a:extLst>
              </a:tr>
              <a:tr h="2316753">
                <a:tc>
                  <a:txBody>
                    <a:bodyPr/>
                    <a:lstStyle/>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Reducción de convocatorias públicas y de cuantía de las existentes. Contexto económico debilitado por la crisis.</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Modelos de voluntariado promovidos en otros ámbitos (AAPP, Empresas, Universidad) que no responden a nuestro modelo.</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Cauces de captación de voluntariado poco diversificados.</a:t>
                      </a:r>
                    </a:p>
                    <a:p>
                      <a:pPr marL="342900" lvl="0" indent="-342900">
                        <a:lnSpc>
                          <a:spcPct val="115000"/>
                        </a:lnSpc>
                        <a:spcAft>
                          <a:spcPts val="0"/>
                        </a:spcAft>
                        <a:buFont typeface="Arial" panose="020B0604020202020204" pitchFamily="34" charset="0"/>
                        <a:buChar char="•"/>
                        <a:tabLst>
                          <a:tab pos="457200" algn="l"/>
                        </a:tabLst>
                      </a:pPr>
                      <a:r>
                        <a:rPr lang="es-ES" sz="1100" b="0" dirty="0" err="1">
                          <a:solidFill>
                            <a:schemeClr val="tx1">
                              <a:lumMod val="75000"/>
                              <a:lumOff val="25000"/>
                            </a:schemeClr>
                          </a:solidFill>
                          <a:effectLst/>
                        </a:rPr>
                        <a:t>Priorizacíon</a:t>
                      </a:r>
                      <a:r>
                        <a:rPr lang="es-ES" sz="1100" b="0" dirty="0">
                          <a:solidFill>
                            <a:schemeClr val="tx1">
                              <a:lumMod val="75000"/>
                              <a:lumOff val="25000"/>
                            </a:schemeClr>
                          </a:solidFill>
                          <a:effectLst/>
                        </a:rPr>
                        <a:t> de la prestación de servicios sociales concretos a determinados colectivos  desde la financiación pública frente al voluntariado, la creación de ciudadanía activa, y la movilización social. Modelos de voluntariado que ponen el acento en lo asistencial.</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Posible endogamia y escasa renovación en los órganos de gestión de la entidad (directivos y técnicos)</a:t>
                      </a:r>
                    </a:p>
                  </a:txBody>
                  <a:tcPr marL="35786" marR="35786" marT="0" marB="0" anchor="ctr">
                    <a:solidFill>
                      <a:schemeClr val="bg2"/>
                    </a:solidFill>
                  </a:tcPr>
                </a:tc>
                <a:tc>
                  <a:txBody>
                    <a:bodyPr/>
                    <a:lstStyle/>
                    <a:p>
                      <a:pPr marL="342900" lvl="0" indent="-342900">
                        <a:spcAft>
                          <a:spcPts val="0"/>
                        </a:spcAft>
                        <a:buFont typeface="Symbol" panose="05050102010706020507" pitchFamily="18" charset="2"/>
                        <a:buChar char=""/>
                      </a:pPr>
                      <a:r>
                        <a:rPr lang="es-ES" sz="1100" b="0" dirty="0">
                          <a:solidFill>
                            <a:schemeClr val="tx1">
                              <a:lumMod val="75000"/>
                              <a:lumOff val="25000"/>
                            </a:schemeClr>
                          </a:solidFill>
                          <a:effectLst/>
                        </a:rPr>
                        <a:t>Búsqueda de financiación y alianzas en el entorno europeo.</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Posicionarnos en la Economía Social, como estrategia de sostenibilidad y crecimiento complementario.</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El mundo de la RSC de la empresa está más activo que nunca y podemos buscar alianzas.</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La mayoría de nuestros programas de acción social son actuales, eficientes y con posibilidades de crecimiento.</a:t>
                      </a:r>
                    </a:p>
                    <a:p>
                      <a:pPr marL="342900" lvl="0" indent="-342900">
                        <a:lnSpc>
                          <a:spcPct val="115000"/>
                        </a:lnSpc>
                        <a:spcAft>
                          <a:spcPts val="0"/>
                        </a:spcAft>
                        <a:buFont typeface="Arial" panose="020B0604020202020204" pitchFamily="34" charset="0"/>
                        <a:buChar char="•"/>
                        <a:tabLst>
                          <a:tab pos="457200" algn="l"/>
                        </a:tabLst>
                      </a:pPr>
                      <a:r>
                        <a:rPr lang="es-ES" sz="1100" b="0" dirty="0">
                          <a:solidFill>
                            <a:schemeClr val="tx1">
                              <a:lumMod val="75000"/>
                              <a:lumOff val="25000"/>
                            </a:schemeClr>
                          </a:solidFill>
                          <a:effectLst/>
                        </a:rPr>
                        <a:t>Tenemos base social presente y pasada numerosa para trabajar la sostenibilidad, implicación y renovación permanente del tejido organizativo de la entidad</a:t>
                      </a:r>
                    </a:p>
                    <a:p>
                      <a:pPr>
                        <a:lnSpc>
                          <a:spcPct val="115000"/>
                        </a:lnSpc>
                        <a:spcAft>
                          <a:spcPts val="0"/>
                        </a:spcAft>
                      </a:pPr>
                      <a:endParaRPr lang="es-ES" sz="1100" b="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86" marR="35786" marT="0" marB="0" anchor="ctr">
                    <a:solidFill>
                      <a:schemeClr val="bg2"/>
                    </a:solidFill>
                  </a:tcPr>
                </a:tc>
                <a:extLst>
                  <a:ext uri="{0D108BD9-81ED-4DB2-BD59-A6C34878D82A}">
                    <a16:rowId xmlns="" xmlns:a16="http://schemas.microsoft.com/office/drawing/2014/main" val="10003"/>
                  </a:ext>
                </a:extLst>
              </a:tr>
            </a:tbl>
          </a:graphicData>
        </a:graphic>
      </p:graphicFrame>
      <p:sp>
        <p:nvSpPr>
          <p:cNvPr id="7" name="Rectangle 6"/>
          <p:cNvSpPr/>
          <p:nvPr/>
        </p:nvSpPr>
        <p:spPr>
          <a:xfrm>
            <a:off x="323528" y="692696"/>
            <a:ext cx="8568952" cy="369332"/>
          </a:xfrm>
          <a:prstGeom prst="rect">
            <a:avLst/>
          </a:prstGeom>
        </p:spPr>
        <p:txBody>
          <a:bodyPr wrap="square" numCol="2">
            <a:spAutoFit/>
          </a:bodyPr>
          <a:lstStyle/>
          <a:p>
            <a:pPr algn="just">
              <a:lnSpc>
                <a:spcPct val="150000"/>
              </a:lnSpc>
              <a:spcAft>
                <a:spcPts val="0"/>
              </a:spcAft>
            </a:pPr>
            <a:r>
              <a:rPr lang="es-ES" sz="1200" dirty="0">
                <a:latin typeface="Calibri" panose="020F0502020204030204" pitchFamily="34" charset="0"/>
                <a:ea typeface="Times New Roman" panose="02020603050405020304" pitchFamily="18" charset="0"/>
                <a:cs typeface="Calibri" panose="020F0502020204030204" pitchFamily="34" charset="0"/>
              </a:rPr>
              <a:t>El análisis DAFO resultante es el siguiente: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0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Análisis estratégico</a:t>
            </a:r>
          </a:p>
        </p:txBody>
      </p:sp>
      <p:sp>
        <p:nvSpPr>
          <p:cNvPr id="7" name="Rectangle 6"/>
          <p:cNvSpPr/>
          <p:nvPr/>
        </p:nvSpPr>
        <p:spPr>
          <a:xfrm>
            <a:off x="323528" y="620688"/>
            <a:ext cx="8568952" cy="369332"/>
          </a:xfrm>
          <a:prstGeom prst="rect">
            <a:avLst/>
          </a:prstGeom>
        </p:spPr>
        <p:txBody>
          <a:bodyPr wrap="square" numCol="2">
            <a:spAutoFit/>
          </a:bodyPr>
          <a:lstStyle/>
          <a:p>
            <a:pPr algn="just">
              <a:lnSpc>
                <a:spcPct val="150000"/>
              </a:lnSpc>
              <a:spcAft>
                <a:spcPts val="0"/>
              </a:spcAft>
            </a:pPr>
            <a:r>
              <a:rPr lang="es-ES" sz="1200" dirty="0">
                <a:latin typeface="Calibri" panose="020F0502020204030204" pitchFamily="34" charset="0"/>
                <a:ea typeface="Times New Roman" panose="02020603050405020304" pitchFamily="18" charset="0"/>
                <a:cs typeface="Calibri" panose="020F0502020204030204" pitchFamily="34" charset="0"/>
              </a:rPr>
              <a:t>El resumen ejecutivo del diagnóstico es el siguiente:</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15816322"/>
              </p:ext>
            </p:extLst>
          </p:nvPr>
        </p:nvGraphicFramePr>
        <p:xfrm>
          <a:off x="395536" y="1006583"/>
          <a:ext cx="8352927" cy="5825335"/>
        </p:xfrm>
        <a:graphic>
          <a:graphicData uri="http://schemas.openxmlformats.org/drawingml/2006/table">
            <a:tbl>
              <a:tblPr firstRow="1" firstCol="1" lastRow="1" lastCol="1" bandRow="1" bandCol="1">
                <a:tableStyleId>{1FECB4D8-DB02-4DC6-A0A2-4F2EBAE1DC90}</a:tableStyleId>
              </a:tblPr>
              <a:tblGrid>
                <a:gridCol w="261930">
                  <a:extLst>
                    <a:ext uri="{9D8B030D-6E8A-4147-A177-3AD203B41FA5}">
                      <a16:colId xmlns="" xmlns:a16="http://schemas.microsoft.com/office/drawing/2014/main" val="20000"/>
                    </a:ext>
                  </a:extLst>
                </a:gridCol>
                <a:gridCol w="1045420">
                  <a:extLst>
                    <a:ext uri="{9D8B030D-6E8A-4147-A177-3AD203B41FA5}">
                      <a16:colId xmlns="" xmlns:a16="http://schemas.microsoft.com/office/drawing/2014/main" val="20001"/>
                    </a:ext>
                  </a:extLst>
                </a:gridCol>
                <a:gridCol w="3718499">
                  <a:extLst>
                    <a:ext uri="{9D8B030D-6E8A-4147-A177-3AD203B41FA5}">
                      <a16:colId xmlns="" xmlns:a16="http://schemas.microsoft.com/office/drawing/2014/main" val="20002"/>
                    </a:ext>
                  </a:extLst>
                </a:gridCol>
                <a:gridCol w="3327078">
                  <a:extLst>
                    <a:ext uri="{9D8B030D-6E8A-4147-A177-3AD203B41FA5}">
                      <a16:colId xmlns="" xmlns:a16="http://schemas.microsoft.com/office/drawing/2014/main" val="20003"/>
                    </a:ext>
                  </a:extLst>
                </a:gridCol>
              </a:tblGrid>
              <a:tr h="150335">
                <a:tc>
                  <a:txBody>
                    <a:bodyPr/>
                    <a:lstStyle/>
                    <a:p>
                      <a:pPr algn="ctr">
                        <a:lnSpc>
                          <a:spcPct val="115000"/>
                        </a:lnSpc>
                        <a:spcAft>
                          <a:spcPts val="0"/>
                        </a:spcAft>
                      </a:pPr>
                      <a:r>
                        <a:rPr lang="es-ES" sz="1800" dirty="0">
                          <a:effectLst/>
                        </a:rPr>
                        <a:t>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solidFill>
                      <a:srgbClr val="00B050"/>
                    </a:solidFill>
                  </a:tcPr>
                </a:tc>
                <a:tc>
                  <a:txBody>
                    <a:bodyPr/>
                    <a:lstStyle/>
                    <a:p>
                      <a:pPr algn="ctr">
                        <a:lnSpc>
                          <a:spcPct val="115000"/>
                        </a:lnSpc>
                        <a:spcAft>
                          <a:spcPts val="0"/>
                        </a:spcAft>
                      </a:pPr>
                      <a:r>
                        <a:rPr lang="ca-ES" sz="1800" dirty="0" err="1">
                          <a:effectLst/>
                        </a:rPr>
                        <a:t>Ámbito</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solidFill>
                      <a:srgbClr val="00B050"/>
                    </a:solidFill>
                  </a:tcPr>
                </a:tc>
                <a:tc>
                  <a:txBody>
                    <a:bodyPr/>
                    <a:lstStyle/>
                    <a:p>
                      <a:pPr algn="ctr">
                        <a:lnSpc>
                          <a:spcPct val="115000"/>
                        </a:lnSpc>
                        <a:spcAft>
                          <a:spcPts val="0"/>
                        </a:spcAft>
                      </a:pPr>
                      <a:r>
                        <a:rPr lang="ca-ES" sz="1800" dirty="0" err="1">
                          <a:effectLst/>
                        </a:rPr>
                        <a:t>Situación</a:t>
                      </a:r>
                      <a:r>
                        <a:rPr lang="ca-ES" sz="1800" dirty="0">
                          <a:effectLst/>
                        </a:rPr>
                        <a:t> actual</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solidFill>
                      <a:srgbClr val="00B050"/>
                    </a:solidFill>
                  </a:tcPr>
                </a:tc>
                <a:tc>
                  <a:txBody>
                    <a:bodyPr/>
                    <a:lstStyle/>
                    <a:p>
                      <a:pPr algn="ctr">
                        <a:lnSpc>
                          <a:spcPct val="115000"/>
                        </a:lnSpc>
                        <a:spcAft>
                          <a:spcPts val="0"/>
                        </a:spcAft>
                      </a:pPr>
                      <a:r>
                        <a:rPr lang="ca-ES" sz="1800" dirty="0">
                          <a:effectLst/>
                        </a:rPr>
                        <a:t>Dificultades y </a:t>
                      </a:r>
                      <a:r>
                        <a:rPr lang="ca-ES" sz="1800" dirty="0" err="1">
                          <a:effectLst/>
                        </a:rPr>
                        <a:t>Retos</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solidFill>
                      <a:srgbClr val="00B050"/>
                    </a:solidFill>
                  </a:tcPr>
                </a:tc>
                <a:extLst>
                  <a:ext uri="{0D108BD9-81ED-4DB2-BD59-A6C34878D82A}">
                    <a16:rowId xmlns="" xmlns:a16="http://schemas.microsoft.com/office/drawing/2014/main" val="10000"/>
                  </a:ext>
                </a:extLst>
              </a:tr>
              <a:tr h="469753">
                <a:tc>
                  <a:txBody>
                    <a:bodyPr/>
                    <a:lstStyle/>
                    <a:p>
                      <a:pPr algn="ctr">
                        <a:lnSpc>
                          <a:spcPct val="115000"/>
                        </a:lnSpc>
                        <a:spcAft>
                          <a:spcPts val="0"/>
                        </a:spcAft>
                      </a:pPr>
                      <a:r>
                        <a:rPr lang="es-ES" sz="900">
                          <a:effectLst/>
                        </a:rPr>
                        <a:t>1</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dirty="0">
                          <a:effectLst/>
                        </a:rPr>
                        <a:t>Estrategia y Posicionamiento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Misión adecuada se cumple, necesitamos reforzar capacidad de incidencia</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Referencia en voluntariado, pero marca poco reconocida</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Necesidad de elaborar un nuevo Plan Estratégico 2017 – 2020</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Reforzar marca y liderazgo en la universidad</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1"/>
                  </a:ext>
                </a:extLst>
              </a:tr>
              <a:tr h="469753">
                <a:tc>
                  <a:txBody>
                    <a:bodyPr/>
                    <a:lstStyle/>
                    <a:p>
                      <a:pPr algn="ctr">
                        <a:lnSpc>
                          <a:spcPct val="115000"/>
                        </a:lnSpc>
                        <a:spcAft>
                          <a:spcPts val="0"/>
                        </a:spcAft>
                      </a:pPr>
                      <a:r>
                        <a:rPr lang="es-ES" sz="900">
                          <a:effectLst/>
                        </a:rPr>
                        <a:t>2</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Gobierno Corporativo y Órganos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Órganos directivos adecuados funcionan correctamente</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Dificultades de renovación natural de sus miembros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Necesidad de mayor participación e implicación de la base social en los órganos de gobierno.</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2"/>
                  </a:ext>
                </a:extLst>
              </a:tr>
              <a:tr h="789170">
                <a:tc>
                  <a:txBody>
                    <a:bodyPr/>
                    <a:lstStyle/>
                    <a:p>
                      <a:pPr algn="ctr">
                        <a:lnSpc>
                          <a:spcPct val="115000"/>
                        </a:lnSpc>
                        <a:spcAft>
                          <a:spcPts val="0"/>
                        </a:spcAft>
                      </a:pPr>
                      <a:r>
                        <a:rPr lang="es-ES" sz="900">
                          <a:effectLst/>
                        </a:rPr>
                        <a:t>3</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Marketing y Comunicación</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Desarrollar Plan de Comunicación. Comunicación en proceso de mejora en cuanto a presencia en medios y en redes sociales, pero con importantes debilidades estructurales.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Dificultades para contar lo que hacemos de una manera atractiva y que llegue a todos los públicos.</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Aumentar las campañas específicas y su impacto; aumentar la presencia en medios estratégicos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Desarrollar una comunicación a la escala de Solidarios y de sus objetivos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Saber comunicar, contar lo que hacemos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3"/>
                  </a:ext>
                </a:extLst>
              </a:tr>
              <a:tr h="469753">
                <a:tc>
                  <a:txBody>
                    <a:bodyPr/>
                    <a:lstStyle/>
                    <a:p>
                      <a:pPr algn="ctr">
                        <a:lnSpc>
                          <a:spcPct val="115000"/>
                        </a:lnSpc>
                        <a:spcAft>
                          <a:spcPts val="0"/>
                        </a:spcAft>
                      </a:pPr>
                      <a:r>
                        <a:rPr lang="es-ES" sz="900">
                          <a:effectLst/>
                        </a:rPr>
                        <a:t>4</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Base Social</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Amplia base social de socios, voluntarios y usuarios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Perdemos el 10 % de socios anuales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Transformar los voluntarios en socios y también a algunos usuarios.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Ampliar nuestra base social</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4"/>
                  </a:ext>
                </a:extLst>
              </a:tr>
              <a:tr h="629461">
                <a:tc>
                  <a:txBody>
                    <a:bodyPr/>
                    <a:lstStyle/>
                    <a:p>
                      <a:pPr algn="ctr">
                        <a:lnSpc>
                          <a:spcPct val="115000"/>
                        </a:lnSpc>
                        <a:spcAft>
                          <a:spcPts val="0"/>
                        </a:spcAft>
                      </a:pPr>
                      <a:r>
                        <a:rPr lang="es-ES" sz="900">
                          <a:effectLst/>
                        </a:rPr>
                        <a:t>5</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Proyectos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Proyectos alineados con la misión, y con financiadores fieles.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No hay departamento de proyectos específico.</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Diversificar las fuentes de financiación: Europa, empresas privadas y economía social. Contar con un técnico</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Innovar y evolucionar nuestros programas.</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5"/>
                  </a:ext>
                </a:extLst>
              </a:tr>
              <a:tr h="629461">
                <a:tc>
                  <a:txBody>
                    <a:bodyPr/>
                    <a:lstStyle/>
                    <a:p>
                      <a:pPr algn="ctr">
                        <a:lnSpc>
                          <a:spcPct val="115000"/>
                        </a:lnSpc>
                        <a:spcAft>
                          <a:spcPts val="0"/>
                        </a:spcAft>
                      </a:pPr>
                      <a:r>
                        <a:rPr lang="es-ES" sz="900">
                          <a:effectLst/>
                        </a:rPr>
                        <a:t>6</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Gestión Económica y Funding / Ingresos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Elevada dependencia de las subvenciones públicas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Correctos sistemas de gestión económica</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Necesidad de incrementar los fondos propios (socios y donantes)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Conseguir alianzas largo plazo empresas y Europa</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6"/>
                  </a:ext>
                </a:extLst>
              </a:tr>
              <a:tr h="469753">
                <a:tc>
                  <a:txBody>
                    <a:bodyPr/>
                    <a:lstStyle/>
                    <a:p>
                      <a:pPr algn="ctr">
                        <a:lnSpc>
                          <a:spcPct val="115000"/>
                        </a:lnSpc>
                        <a:spcAft>
                          <a:spcPts val="0"/>
                        </a:spcAft>
                      </a:pPr>
                      <a:r>
                        <a:rPr lang="es-ES" sz="900">
                          <a:effectLst/>
                        </a:rPr>
                        <a:t>7</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Gestión Financiera y Tesorería</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Buenos sistemas de gestión financiera y ausencia de deudas. Situación saneada, aunque siempre con cierta precariedad.</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Mejorar la eficiencia en la gestión de proveedores</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7"/>
                  </a:ext>
                </a:extLst>
              </a:tr>
              <a:tr h="629461">
                <a:tc>
                  <a:txBody>
                    <a:bodyPr/>
                    <a:lstStyle/>
                    <a:p>
                      <a:pPr algn="ctr">
                        <a:lnSpc>
                          <a:spcPct val="115000"/>
                        </a:lnSpc>
                        <a:spcAft>
                          <a:spcPts val="0"/>
                        </a:spcAft>
                      </a:pPr>
                      <a:r>
                        <a:rPr lang="es-ES" sz="900">
                          <a:effectLst/>
                        </a:rPr>
                        <a:t>8</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Organización y RRHH</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Se cuenta con un buen equipo, formado y motivado, capaz de alcanzar los objetivos, pero al límite de dedicación para crecer.</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Faltan algunos puestos clave asumidos por los demás.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Cubrir algunos puestos clave si se incrementan ingresos.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Contar con una política retributiva por objetivos que motive y premie el talento.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8"/>
                  </a:ext>
                </a:extLst>
              </a:tr>
              <a:tr h="469753">
                <a:tc>
                  <a:txBody>
                    <a:bodyPr/>
                    <a:lstStyle/>
                    <a:p>
                      <a:pPr algn="ctr">
                        <a:lnSpc>
                          <a:spcPct val="115000"/>
                        </a:lnSpc>
                        <a:spcAft>
                          <a:spcPts val="0"/>
                        </a:spcAft>
                      </a:pPr>
                      <a:r>
                        <a:rPr lang="es-ES" sz="900">
                          <a:effectLst/>
                        </a:rPr>
                        <a:t>9</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Gestión del Voluntariado</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Somos una organización de voluntariado con cultura del voluntariado arraigada y buenos sistemas de gestión.</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a:effectLst/>
                        </a:rPr>
                        <a:t>Falta implicar al voluntario como socio</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Incrementar su número en algunas delegaciones y programas.</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Impulsar documentos, estudios, investigación.</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09"/>
                  </a:ext>
                </a:extLst>
              </a:tr>
              <a:tr h="469753">
                <a:tc>
                  <a:txBody>
                    <a:bodyPr/>
                    <a:lstStyle/>
                    <a:p>
                      <a:pPr algn="ctr">
                        <a:lnSpc>
                          <a:spcPct val="115000"/>
                        </a:lnSpc>
                        <a:spcAft>
                          <a:spcPts val="0"/>
                        </a:spcAft>
                      </a:pPr>
                      <a:r>
                        <a:rPr lang="es-ES" sz="900">
                          <a:effectLst/>
                        </a:rPr>
                        <a:t>10</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algn="ctr">
                        <a:lnSpc>
                          <a:spcPct val="115000"/>
                        </a:lnSpc>
                        <a:spcAft>
                          <a:spcPts val="0"/>
                        </a:spcAft>
                      </a:pPr>
                      <a:r>
                        <a:rPr lang="es-ES" sz="900">
                          <a:effectLst/>
                        </a:rPr>
                        <a:t>Alianzas</a:t>
                      </a:r>
                      <a:endParaRPr lang="es-E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Buenas alianzas con socios que nos interesan</a:t>
                      </a:r>
                    </a:p>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Convive ejemplo de alianza interinstitucional a largo plazo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tc>
                  <a:txBody>
                    <a:bodyPr/>
                    <a:lstStyle/>
                    <a:p>
                      <a:pPr marL="342900" lvl="0" indent="-342900">
                        <a:lnSpc>
                          <a:spcPct val="115000"/>
                        </a:lnSpc>
                        <a:spcAft>
                          <a:spcPts val="0"/>
                        </a:spcAft>
                        <a:buFont typeface="Wingdings" panose="05000000000000000000" pitchFamily="2" charset="2"/>
                        <a:buChar char=""/>
                        <a:tabLst>
                          <a:tab pos="228600" algn="l"/>
                          <a:tab pos="457200" algn="l"/>
                        </a:tabLst>
                      </a:pPr>
                      <a:r>
                        <a:rPr lang="es-ES" sz="900" dirty="0">
                          <a:effectLst/>
                        </a:rPr>
                        <a:t>Fortalecer alianzas a medio largo plazo con otras entidades europeas, universidades y con empresas privadas</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61" marR="56761" marT="0"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29667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solidFill>
              </a:rPr>
              <a:t>Diagnóstico</a:t>
            </a:r>
            <a:r>
              <a:rPr lang="es-ES" sz="3200" dirty="0">
                <a:solidFill>
                  <a:schemeClr val="bg1">
                    <a:lumMod val="65000"/>
                  </a:schemeClr>
                </a:solidFill>
              </a:rPr>
              <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lumMod val="65000"/>
                  </a:schemeClr>
                </a:solidFill>
              </a:rPr>
              <a:t>Gobierno del Plan </a:t>
            </a:r>
            <a:br>
              <a:rPr lang="es-ES" sz="3200" dirty="0">
                <a:solidFill>
                  <a:schemeClr val="bg1">
                    <a:lumMod val="65000"/>
                  </a:schemeClr>
                </a:solidFill>
              </a:rPr>
            </a:br>
            <a:r>
              <a:rPr lang="es-ES" sz="3200" dirty="0">
                <a:solidFill>
                  <a:schemeClr val="bg1">
                    <a:lumMod val="65000"/>
                  </a:schemeClr>
                </a:solidFill>
              </a:rPr>
              <a:t>Próximos pasos</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285688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Propósito de la organización</a:t>
            </a:r>
          </a:p>
        </p:txBody>
      </p:sp>
      <p:sp>
        <p:nvSpPr>
          <p:cNvPr id="8" name="Rectangle 6"/>
          <p:cNvSpPr/>
          <p:nvPr/>
        </p:nvSpPr>
        <p:spPr>
          <a:xfrm>
            <a:off x="323528" y="1196752"/>
            <a:ext cx="8081066" cy="4093428"/>
          </a:xfrm>
          <a:prstGeom prst="rect">
            <a:avLst/>
          </a:prstGeom>
        </p:spPr>
        <p:txBody>
          <a:bodyPr wrap="square" numCol="1">
            <a:spAutoFit/>
          </a:bodyPr>
          <a:lstStyle/>
          <a:p>
            <a:pPr algn="just"/>
            <a:r>
              <a:rPr lang="es-ES" sz="2000" b="1" dirty="0"/>
              <a:t>Misión </a:t>
            </a:r>
            <a:endParaRPr lang="es-ES" sz="2000" dirty="0"/>
          </a:p>
          <a:p>
            <a:pPr algn="just"/>
            <a:r>
              <a:rPr lang="es-ES_tradnl" sz="2000" dirty="0"/>
              <a:t>Luchar contra la exclusión social, contra sus causas y sus consecuencias, a través del voluntariado y el fomento de una ciudadanía </a:t>
            </a:r>
            <a:r>
              <a:rPr lang="es-ES_tradnl" sz="2000" dirty="0" smtClean="0"/>
              <a:t>activa, acompañando a las personas que la sufren.</a:t>
            </a:r>
            <a:endParaRPr lang="es-ES" sz="2000" dirty="0"/>
          </a:p>
          <a:p>
            <a:pPr algn="just"/>
            <a:r>
              <a:rPr lang="es-ES_tradnl" sz="2000" dirty="0"/>
              <a:t> </a:t>
            </a:r>
            <a:endParaRPr lang="es-ES" sz="2000" dirty="0"/>
          </a:p>
          <a:p>
            <a:pPr algn="just"/>
            <a:r>
              <a:rPr lang="es-ES" sz="2000" b="1" dirty="0"/>
              <a:t>Visión</a:t>
            </a:r>
          </a:p>
          <a:p>
            <a:pPr algn="just"/>
            <a:r>
              <a:rPr lang="es-ES_tradnl" sz="2000" dirty="0"/>
              <a:t> </a:t>
            </a:r>
            <a:endParaRPr lang="es-ES" sz="2000" dirty="0"/>
          </a:p>
          <a:p>
            <a:pPr algn="just"/>
            <a:r>
              <a:rPr lang="es-ES_tradnl" sz="2000" dirty="0"/>
              <a:t>SOLIDARIOS lucha contra la exclusión desde el voluntariado y la concienciación social. Entendemos que para ello es necesario revisar el modelo social que la causa junto con las personas que la sufren. Aspiramos a una sociedad inclusiva, democrática y participativa y diversa. Promovemos el fortalecimiento de las redes sociales de apoyo y el empoderamiento de las personas, fomentando la igualdad de derechos y oportunidades. </a:t>
            </a:r>
            <a:endParaRPr lang="es-ES" sz="2000" dirty="0"/>
          </a:p>
        </p:txBody>
      </p:sp>
    </p:spTree>
    <p:extLst>
      <p:ext uri="{BB962C8B-B14F-4D97-AF65-F5344CB8AC3E}">
        <p14:creationId xmlns:p14="http://schemas.microsoft.com/office/powerpoint/2010/main" val="212194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solidFill>
              </a:rPr>
              <a:t>Objetivos Estratégicos</a:t>
            </a:r>
            <a:r>
              <a:rPr lang="es-ES" sz="3200" dirty="0">
                <a:solidFill>
                  <a:schemeClr val="bg1">
                    <a:lumMod val="65000"/>
                  </a:schemeClr>
                </a:solidFill>
              </a:rPr>
              <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lumMod val="65000"/>
                  </a:schemeClr>
                </a:solidFill>
              </a:rPr>
              <a:t>Cuadro de Mando</a:t>
            </a:r>
            <a:br>
              <a:rPr lang="es-ES" sz="3200" dirty="0">
                <a:solidFill>
                  <a:schemeClr val="bg1">
                    <a:lumMod val="65000"/>
                  </a:schemeClr>
                </a:solidFill>
              </a:rPr>
            </a:br>
            <a:r>
              <a:rPr lang="es-ES" sz="3200" dirty="0">
                <a:solidFill>
                  <a:schemeClr val="bg1">
                    <a:lumMod val="65000"/>
                  </a:schemeClr>
                </a:solidFill>
              </a:rPr>
              <a:t>Gobierno del Plan </a:t>
            </a:r>
            <a:br>
              <a:rPr lang="es-ES" sz="3200" dirty="0">
                <a:solidFill>
                  <a:schemeClr val="bg1">
                    <a:lumMod val="65000"/>
                  </a:schemeClr>
                </a:solidFill>
              </a:rPr>
            </a:br>
            <a:r>
              <a:rPr lang="es-ES" sz="3200" dirty="0">
                <a:solidFill>
                  <a:schemeClr val="bg1">
                    <a:lumMod val="65000"/>
                  </a:schemeClr>
                </a:solidFill>
              </a:rPr>
              <a:t>Próximos pasos</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316730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001816" y="3430716"/>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angle 42"/>
          <p:cNvSpPr/>
          <p:nvPr/>
        </p:nvSpPr>
        <p:spPr>
          <a:xfrm>
            <a:off x="3409528" y="3446283"/>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angle 41"/>
          <p:cNvSpPr/>
          <p:nvPr/>
        </p:nvSpPr>
        <p:spPr>
          <a:xfrm>
            <a:off x="820626" y="3461850"/>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4"/>
          <p:cNvSpPr>
            <a:spLocks noGrp="1"/>
          </p:cNvSpPr>
          <p:nvPr>
            <p:ph type="title"/>
          </p:nvPr>
        </p:nvSpPr>
        <p:spPr>
          <a:xfrm>
            <a:off x="323528" y="202630"/>
            <a:ext cx="8229600" cy="490066"/>
          </a:xfrm>
        </p:spPr>
        <p:txBody>
          <a:bodyPr/>
          <a:lstStyle/>
          <a:p>
            <a:r>
              <a:rPr lang="es-ES" dirty="0"/>
              <a:t>Objetivos Estratégicos</a:t>
            </a:r>
          </a:p>
        </p:txBody>
      </p:sp>
      <p:sp>
        <p:nvSpPr>
          <p:cNvPr id="7" name="TextBox 6"/>
          <p:cNvSpPr txBox="1"/>
          <p:nvPr/>
        </p:nvSpPr>
        <p:spPr>
          <a:xfrm>
            <a:off x="323528" y="733589"/>
            <a:ext cx="8496944" cy="1323439"/>
          </a:xfrm>
          <a:prstGeom prst="rect">
            <a:avLst/>
          </a:prstGeom>
          <a:noFill/>
        </p:spPr>
        <p:txBody>
          <a:bodyPr wrap="square" rtlCol="0">
            <a:spAutoFit/>
          </a:bodyPr>
          <a:lstStyle/>
          <a:p>
            <a:r>
              <a:rPr lang="es-ES" sz="2000" dirty="0"/>
              <a:t>Con este Plan Estratégico en Solidarios queremos:</a:t>
            </a:r>
          </a:p>
          <a:p>
            <a:endParaRPr lang="es-ES" sz="2000" dirty="0"/>
          </a:p>
          <a:p>
            <a:pPr algn="ctr"/>
            <a:r>
              <a:rPr lang="es-ES" sz="2000" dirty="0"/>
              <a:t>“Reforzar lo que </a:t>
            </a:r>
            <a:r>
              <a:rPr lang="es-ES" sz="2000" u="sng" dirty="0"/>
              <a:t>somos y hacemos</a:t>
            </a:r>
            <a:r>
              <a:rPr lang="es-ES" sz="2000" dirty="0"/>
              <a:t>, nuestra </a:t>
            </a:r>
            <a:r>
              <a:rPr lang="es-ES" sz="2000" u="sng" dirty="0"/>
              <a:t>posición en el </a:t>
            </a:r>
            <a:r>
              <a:rPr lang="es-ES" sz="2000" u="sng" dirty="0" smtClean="0"/>
              <a:t>entorno </a:t>
            </a:r>
            <a:r>
              <a:rPr lang="es-ES" sz="2000" dirty="0" smtClean="0"/>
              <a:t>y </a:t>
            </a:r>
            <a:r>
              <a:rPr lang="es-ES" sz="2000" u="sng" dirty="0"/>
              <a:t>nuestras </a:t>
            </a:r>
            <a:r>
              <a:rPr lang="es-ES" sz="2000" u="sng" dirty="0" smtClean="0"/>
              <a:t>capacidades para hacerlo</a:t>
            </a:r>
            <a:r>
              <a:rPr lang="es-ES" sz="2000" dirty="0" smtClean="0"/>
              <a:t>”. </a:t>
            </a:r>
            <a:endParaRPr lang="es-ES" sz="2000" dirty="0" smtClean="0"/>
          </a:p>
        </p:txBody>
      </p:sp>
      <p:sp>
        <p:nvSpPr>
          <p:cNvPr id="8" name="TextBox 7"/>
          <p:cNvSpPr txBox="1"/>
          <p:nvPr/>
        </p:nvSpPr>
        <p:spPr>
          <a:xfrm>
            <a:off x="938403" y="3461850"/>
            <a:ext cx="903486" cy="707886"/>
          </a:xfrm>
          <a:prstGeom prst="rect">
            <a:avLst/>
          </a:prstGeom>
          <a:noFill/>
        </p:spPr>
        <p:txBody>
          <a:bodyPr wrap="square" rtlCol="0">
            <a:spAutoFit/>
          </a:bodyPr>
          <a:lstStyle/>
          <a:p>
            <a:r>
              <a:rPr lang="es-ES" sz="4000" dirty="0">
                <a:solidFill>
                  <a:schemeClr val="bg1"/>
                </a:solidFill>
              </a:rPr>
              <a:t>1.</a:t>
            </a:r>
          </a:p>
        </p:txBody>
      </p:sp>
      <p:sp>
        <p:nvSpPr>
          <p:cNvPr id="9" name="TextBox 8"/>
          <p:cNvSpPr txBox="1"/>
          <p:nvPr/>
        </p:nvSpPr>
        <p:spPr>
          <a:xfrm>
            <a:off x="1537320" y="3609265"/>
            <a:ext cx="1557710" cy="400110"/>
          </a:xfrm>
          <a:prstGeom prst="rect">
            <a:avLst/>
          </a:prstGeom>
          <a:noFill/>
        </p:spPr>
        <p:txBody>
          <a:bodyPr wrap="square" rtlCol="0">
            <a:spAutoFit/>
          </a:bodyPr>
          <a:lstStyle/>
          <a:p>
            <a:r>
              <a:rPr lang="es-ES" sz="2000" dirty="0">
                <a:solidFill>
                  <a:schemeClr val="bg1"/>
                </a:solidFill>
              </a:rPr>
              <a:t>Identidad</a:t>
            </a:r>
          </a:p>
        </p:txBody>
      </p:sp>
      <p:sp>
        <p:nvSpPr>
          <p:cNvPr id="10" name="TextBox 9"/>
          <p:cNvSpPr txBox="1"/>
          <p:nvPr/>
        </p:nvSpPr>
        <p:spPr>
          <a:xfrm>
            <a:off x="3438771" y="3461850"/>
            <a:ext cx="903486" cy="707886"/>
          </a:xfrm>
          <a:prstGeom prst="rect">
            <a:avLst/>
          </a:prstGeom>
          <a:noFill/>
        </p:spPr>
        <p:txBody>
          <a:bodyPr wrap="square" rtlCol="0">
            <a:spAutoFit/>
          </a:bodyPr>
          <a:lstStyle/>
          <a:p>
            <a:r>
              <a:rPr lang="es-ES" sz="4000" dirty="0">
                <a:solidFill>
                  <a:schemeClr val="bg1"/>
                </a:solidFill>
              </a:rPr>
              <a:t>2.</a:t>
            </a:r>
          </a:p>
        </p:txBody>
      </p:sp>
      <p:sp>
        <p:nvSpPr>
          <p:cNvPr id="11" name="TextBox 10"/>
          <p:cNvSpPr txBox="1"/>
          <p:nvPr/>
        </p:nvSpPr>
        <p:spPr>
          <a:xfrm>
            <a:off x="3892602" y="3448904"/>
            <a:ext cx="2016224" cy="707886"/>
          </a:xfrm>
          <a:prstGeom prst="rect">
            <a:avLst/>
          </a:prstGeom>
          <a:noFill/>
        </p:spPr>
        <p:txBody>
          <a:bodyPr wrap="square" rtlCol="0">
            <a:spAutoFit/>
          </a:bodyPr>
          <a:lstStyle/>
          <a:p>
            <a:r>
              <a:rPr lang="es-ES" sz="2000" dirty="0">
                <a:solidFill>
                  <a:schemeClr val="bg1"/>
                </a:solidFill>
              </a:rPr>
              <a:t>Colaboración e influencia</a:t>
            </a:r>
          </a:p>
        </p:txBody>
      </p:sp>
      <p:sp>
        <p:nvSpPr>
          <p:cNvPr id="12" name="TextBox 11"/>
          <p:cNvSpPr txBox="1"/>
          <p:nvPr/>
        </p:nvSpPr>
        <p:spPr>
          <a:xfrm>
            <a:off x="6054129" y="3415766"/>
            <a:ext cx="903486" cy="707886"/>
          </a:xfrm>
          <a:prstGeom prst="rect">
            <a:avLst/>
          </a:prstGeom>
          <a:noFill/>
        </p:spPr>
        <p:txBody>
          <a:bodyPr wrap="square" rtlCol="0">
            <a:spAutoFit/>
          </a:bodyPr>
          <a:lstStyle/>
          <a:p>
            <a:r>
              <a:rPr lang="es-ES" sz="4000" dirty="0">
                <a:solidFill>
                  <a:schemeClr val="bg1"/>
                </a:solidFill>
              </a:rPr>
              <a:t>3.</a:t>
            </a:r>
          </a:p>
        </p:txBody>
      </p:sp>
      <p:sp>
        <p:nvSpPr>
          <p:cNvPr id="13" name="TextBox 12"/>
          <p:cNvSpPr txBox="1"/>
          <p:nvPr/>
        </p:nvSpPr>
        <p:spPr>
          <a:xfrm>
            <a:off x="6588224" y="3569654"/>
            <a:ext cx="2026568" cy="400110"/>
          </a:xfrm>
          <a:prstGeom prst="rect">
            <a:avLst/>
          </a:prstGeom>
          <a:noFill/>
        </p:spPr>
        <p:txBody>
          <a:bodyPr wrap="square" rtlCol="0">
            <a:spAutoFit/>
          </a:bodyPr>
          <a:lstStyle/>
          <a:p>
            <a:r>
              <a:rPr lang="es-ES" sz="2000" dirty="0">
                <a:solidFill>
                  <a:schemeClr val="bg1"/>
                </a:solidFill>
              </a:rPr>
              <a:t>Capacidades</a:t>
            </a:r>
          </a:p>
        </p:txBody>
      </p:sp>
      <p:cxnSp>
        <p:nvCxnSpPr>
          <p:cNvPr id="31" name="Straight Connector 30"/>
          <p:cNvCxnSpPr/>
          <p:nvPr/>
        </p:nvCxnSpPr>
        <p:spPr>
          <a:xfrm>
            <a:off x="6763865" y="1436202"/>
            <a:ext cx="0" cy="291460"/>
          </a:xfrm>
          <a:prstGeom prst="line">
            <a:avLst/>
          </a:prstGeom>
        </p:spPr>
        <p:style>
          <a:lnRef idx="1">
            <a:schemeClr val="accent1"/>
          </a:lnRef>
          <a:fillRef idx="0">
            <a:schemeClr val="accent1"/>
          </a:fillRef>
          <a:effectRef idx="0">
            <a:schemeClr val="accent1"/>
          </a:effectRef>
          <a:fontRef idx="minor">
            <a:schemeClr val="tx1"/>
          </a:fontRef>
        </p:style>
      </p:cxnSp>
      <p:sp>
        <p:nvSpPr>
          <p:cNvPr id="45" name="10 CuadroTexto"/>
          <p:cNvSpPr txBox="1"/>
          <p:nvPr/>
        </p:nvSpPr>
        <p:spPr>
          <a:xfrm>
            <a:off x="797773" y="4462298"/>
            <a:ext cx="2088232" cy="1477328"/>
          </a:xfrm>
          <a:prstGeom prst="rect">
            <a:avLst/>
          </a:prstGeom>
          <a:noFill/>
        </p:spPr>
        <p:txBody>
          <a:bodyPr wrap="square" rtlCol="0">
            <a:spAutoFit/>
          </a:bodyPr>
          <a:lstStyle/>
          <a:p>
            <a:r>
              <a:rPr lang="es-ES" dirty="0"/>
              <a:t>#</a:t>
            </a:r>
            <a:r>
              <a:rPr lang="es-ES" dirty="0" err="1"/>
              <a:t>especialistavoluntariado</a:t>
            </a:r>
            <a:endParaRPr lang="es-ES" dirty="0"/>
          </a:p>
          <a:p>
            <a:r>
              <a:rPr lang="es-ES" dirty="0"/>
              <a:t>#</a:t>
            </a:r>
            <a:r>
              <a:rPr lang="es-ES" dirty="0" err="1"/>
              <a:t>reforzarprogramas</a:t>
            </a:r>
            <a:endParaRPr lang="es-ES" dirty="0"/>
          </a:p>
          <a:p>
            <a:r>
              <a:rPr lang="es-ES" dirty="0"/>
              <a:t>#</a:t>
            </a:r>
            <a:r>
              <a:rPr lang="es-ES" dirty="0" err="1"/>
              <a:t>acciónsocialEspaña</a:t>
            </a:r>
            <a:endParaRPr lang="es-ES" dirty="0"/>
          </a:p>
          <a:p>
            <a:r>
              <a:rPr lang="es-ES" dirty="0"/>
              <a:t>#</a:t>
            </a:r>
            <a:r>
              <a:rPr lang="es-ES" dirty="0" err="1"/>
              <a:t>trabajo_en_red</a:t>
            </a:r>
            <a:endParaRPr lang="es-ES" dirty="0"/>
          </a:p>
        </p:txBody>
      </p:sp>
      <p:sp>
        <p:nvSpPr>
          <p:cNvPr id="46" name="12 CuadroTexto"/>
          <p:cNvSpPr txBox="1"/>
          <p:nvPr/>
        </p:nvSpPr>
        <p:spPr>
          <a:xfrm>
            <a:off x="3380978" y="4469181"/>
            <a:ext cx="2304256" cy="1754326"/>
          </a:xfrm>
          <a:prstGeom prst="rect">
            <a:avLst/>
          </a:prstGeom>
          <a:noFill/>
        </p:spPr>
        <p:txBody>
          <a:bodyPr wrap="square" rtlCol="0">
            <a:spAutoFit/>
          </a:bodyPr>
          <a:lstStyle/>
          <a:p>
            <a:r>
              <a:rPr lang="es-ES" dirty="0" smtClean="0"/>
              <a:t>#</a:t>
            </a:r>
            <a:r>
              <a:rPr lang="es-ES" dirty="0" err="1" smtClean="0"/>
              <a:t>personasquetrabajamos</a:t>
            </a:r>
            <a:endParaRPr lang="es-ES" dirty="0" smtClean="0"/>
          </a:p>
          <a:p>
            <a:r>
              <a:rPr lang="es-ES" dirty="0" smtClean="0"/>
              <a:t>#universidad</a:t>
            </a:r>
            <a:endParaRPr lang="es-ES" dirty="0"/>
          </a:p>
          <a:p>
            <a:r>
              <a:rPr lang="es-ES" dirty="0"/>
              <a:t>#AAPP-empresas-redes</a:t>
            </a:r>
          </a:p>
          <a:p>
            <a:r>
              <a:rPr lang="es-ES" dirty="0"/>
              <a:t>#</a:t>
            </a:r>
            <a:r>
              <a:rPr lang="es-ES" dirty="0" err="1" smtClean="0"/>
              <a:t>medioscomunicación</a:t>
            </a:r>
            <a:endParaRPr lang="es-ES" dirty="0"/>
          </a:p>
        </p:txBody>
      </p:sp>
      <p:sp>
        <p:nvSpPr>
          <p:cNvPr id="47" name="13 CuadroTexto"/>
          <p:cNvSpPr txBox="1"/>
          <p:nvPr/>
        </p:nvSpPr>
        <p:spPr>
          <a:xfrm>
            <a:off x="6003314" y="4462297"/>
            <a:ext cx="2611477" cy="1200329"/>
          </a:xfrm>
          <a:prstGeom prst="rect">
            <a:avLst/>
          </a:prstGeom>
          <a:noFill/>
        </p:spPr>
        <p:txBody>
          <a:bodyPr wrap="square" rtlCol="0">
            <a:spAutoFit/>
          </a:bodyPr>
          <a:lstStyle/>
          <a:p>
            <a:r>
              <a:rPr lang="es-ES" dirty="0"/>
              <a:t>#</a:t>
            </a:r>
            <a:r>
              <a:rPr lang="es-ES" dirty="0" err="1"/>
              <a:t>implicacion_base_social</a:t>
            </a:r>
            <a:endParaRPr lang="es-ES" dirty="0"/>
          </a:p>
          <a:p>
            <a:r>
              <a:rPr lang="es-ES" dirty="0"/>
              <a:t>#+socios</a:t>
            </a:r>
          </a:p>
          <a:p>
            <a:r>
              <a:rPr lang="es-ES" dirty="0"/>
              <a:t>#</a:t>
            </a:r>
            <a:r>
              <a:rPr lang="es-ES" dirty="0" err="1"/>
              <a:t>técnico_especializados</a:t>
            </a:r>
            <a:endParaRPr lang="es-ES" dirty="0"/>
          </a:p>
          <a:p>
            <a:r>
              <a:rPr lang="es-ES" dirty="0"/>
              <a:t>#</a:t>
            </a:r>
            <a:r>
              <a:rPr lang="es-ES" dirty="0" err="1"/>
              <a:t>diversidad_financiación</a:t>
            </a:r>
            <a:endParaRPr lang="es-ES" dirty="0"/>
          </a:p>
        </p:txBody>
      </p:sp>
      <p:sp>
        <p:nvSpPr>
          <p:cNvPr id="48" name="TextBox 47"/>
          <p:cNvSpPr txBox="1"/>
          <p:nvPr/>
        </p:nvSpPr>
        <p:spPr>
          <a:xfrm rot="16200000">
            <a:off x="-149170" y="3578488"/>
            <a:ext cx="1319721" cy="461665"/>
          </a:xfrm>
          <a:prstGeom prst="rect">
            <a:avLst/>
          </a:prstGeom>
          <a:noFill/>
        </p:spPr>
        <p:txBody>
          <a:bodyPr wrap="square" rtlCol="0">
            <a:spAutoFit/>
          </a:bodyPr>
          <a:lstStyle/>
          <a:p>
            <a:pPr algn="ctr"/>
            <a:r>
              <a:rPr lang="es-ES" sz="1200" dirty="0"/>
              <a:t>Objetivos estratégicos</a:t>
            </a:r>
          </a:p>
        </p:txBody>
      </p:sp>
    </p:spTree>
    <p:extLst>
      <p:ext uri="{BB962C8B-B14F-4D97-AF65-F5344CB8AC3E}">
        <p14:creationId xmlns:p14="http://schemas.microsoft.com/office/powerpoint/2010/main" val="224169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Objetivos Estratégicos</a:t>
            </a:r>
          </a:p>
        </p:txBody>
      </p:sp>
      <p:sp>
        <p:nvSpPr>
          <p:cNvPr id="7" name="TextBox 6"/>
          <p:cNvSpPr txBox="1"/>
          <p:nvPr/>
        </p:nvSpPr>
        <p:spPr>
          <a:xfrm>
            <a:off x="323528" y="733589"/>
            <a:ext cx="8496944" cy="1184940"/>
          </a:xfrm>
          <a:prstGeom prst="rect">
            <a:avLst/>
          </a:prstGeom>
          <a:noFill/>
        </p:spPr>
        <p:txBody>
          <a:bodyPr wrap="square" rtlCol="0">
            <a:spAutoFit/>
          </a:bodyPr>
          <a:lstStyle/>
          <a:p>
            <a:r>
              <a:rPr lang="es-ES" sz="1400" dirty="0"/>
              <a:t>Con este Plan Estratégico en Solidarios queremos:</a:t>
            </a:r>
          </a:p>
          <a:p>
            <a:endParaRPr lang="es-ES" sz="600" dirty="0"/>
          </a:p>
          <a:p>
            <a:pPr algn="ctr"/>
            <a:r>
              <a:rPr lang="es-ES" sz="1700" dirty="0" smtClean="0"/>
              <a:t>“Reforzar lo que </a:t>
            </a:r>
            <a:r>
              <a:rPr lang="es-ES" sz="1700" u="sng" dirty="0" smtClean="0"/>
              <a:t>somos y hacemos</a:t>
            </a:r>
            <a:r>
              <a:rPr lang="es-ES" sz="1700" dirty="0" smtClean="0"/>
              <a:t>, nuestra </a:t>
            </a:r>
            <a:r>
              <a:rPr lang="es-ES" sz="1700" u="sng" dirty="0" smtClean="0"/>
              <a:t>posición en el entorno </a:t>
            </a:r>
            <a:r>
              <a:rPr lang="es-ES" sz="1700" dirty="0" smtClean="0"/>
              <a:t> y </a:t>
            </a:r>
            <a:r>
              <a:rPr lang="es-ES" sz="1700" u="sng" dirty="0" smtClean="0"/>
              <a:t>nuestras capacidades para hacerlo</a:t>
            </a:r>
            <a:r>
              <a:rPr lang="es-ES" sz="1700" dirty="0" smtClean="0"/>
              <a:t>”</a:t>
            </a:r>
            <a:r>
              <a:rPr lang="es-ES" sz="1700" dirty="0" smtClean="0">
                <a:solidFill>
                  <a:srgbClr val="FF0000"/>
                </a:solidFill>
              </a:rPr>
              <a:t>. </a:t>
            </a:r>
          </a:p>
          <a:p>
            <a:pPr algn="ctr"/>
            <a:endParaRPr lang="es-ES" sz="1700" dirty="0">
              <a:solidFill>
                <a:srgbClr val="FF0000"/>
              </a:solidFill>
            </a:endParaRPr>
          </a:p>
        </p:txBody>
      </p:sp>
      <p:sp>
        <p:nvSpPr>
          <p:cNvPr id="8" name="TextBox 7"/>
          <p:cNvSpPr txBox="1"/>
          <p:nvPr/>
        </p:nvSpPr>
        <p:spPr>
          <a:xfrm>
            <a:off x="1105272" y="1556792"/>
            <a:ext cx="903486" cy="707886"/>
          </a:xfrm>
          <a:prstGeom prst="rect">
            <a:avLst/>
          </a:prstGeom>
          <a:noFill/>
        </p:spPr>
        <p:txBody>
          <a:bodyPr wrap="square" rtlCol="0">
            <a:spAutoFit/>
          </a:bodyPr>
          <a:lstStyle/>
          <a:p>
            <a:r>
              <a:rPr lang="es-ES" sz="4000" dirty="0">
                <a:solidFill>
                  <a:schemeClr val="bg1"/>
                </a:solidFill>
              </a:rPr>
              <a:t>1.</a:t>
            </a:r>
          </a:p>
        </p:txBody>
      </p:sp>
      <p:sp>
        <p:nvSpPr>
          <p:cNvPr id="48" name="TextBox 47"/>
          <p:cNvSpPr txBox="1"/>
          <p:nvPr/>
        </p:nvSpPr>
        <p:spPr>
          <a:xfrm rot="16200000">
            <a:off x="-155417" y="1698569"/>
            <a:ext cx="1319721" cy="461665"/>
          </a:xfrm>
          <a:prstGeom prst="rect">
            <a:avLst/>
          </a:prstGeom>
          <a:noFill/>
        </p:spPr>
        <p:txBody>
          <a:bodyPr wrap="square" rtlCol="0">
            <a:spAutoFit/>
          </a:bodyPr>
          <a:lstStyle/>
          <a:p>
            <a:pPr algn="ctr"/>
            <a:r>
              <a:rPr lang="es-ES" sz="1200" dirty="0"/>
              <a:t>Objetivos estratégicos</a:t>
            </a:r>
          </a:p>
        </p:txBody>
      </p:sp>
      <p:sp>
        <p:nvSpPr>
          <p:cNvPr id="49" name="TextBox 48"/>
          <p:cNvSpPr txBox="1"/>
          <p:nvPr/>
        </p:nvSpPr>
        <p:spPr>
          <a:xfrm>
            <a:off x="396158" y="2589262"/>
            <a:ext cx="8424313" cy="3985706"/>
          </a:xfrm>
          <a:prstGeom prst="rect">
            <a:avLst/>
          </a:prstGeom>
          <a:noFill/>
        </p:spPr>
        <p:txBody>
          <a:bodyPr wrap="square" numCol="2" rtlCol="0">
            <a:spAutoFit/>
          </a:bodyPr>
          <a:lstStyle/>
          <a:p>
            <a:pPr marL="355600" defTabSz="900113"/>
            <a:r>
              <a:rPr lang="es-ES" sz="1400" dirty="0"/>
              <a:t>#</a:t>
            </a:r>
            <a:r>
              <a:rPr lang="es-ES" sz="1400" dirty="0" err="1"/>
              <a:t>especialistavoluntariado</a:t>
            </a:r>
            <a:endParaRPr lang="es-ES" sz="1400" dirty="0"/>
          </a:p>
          <a:p>
            <a:pPr marL="355600" lvl="0" defTabSz="900113"/>
            <a:r>
              <a:rPr lang="es-ES_tradnl" sz="1100" dirty="0"/>
              <a:t>Queremos ser una entidad especialista en lo que hacemos, más que generalista.</a:t>
            </a:r>
            <a:endParaRPr lang="es-ES" sz="1100" dirty="0"/>
          </a:p>
          <a:p>
            <a:pPr marL="531813" indent="-176213" defTabSz="900113"/>
            <a:r>
              <a:rPr lang="es-ES_tradnl" sz="1100" dirty="0"/>
              <a:t> </a:t>
            </a:r>
            <a:endParaRPr lang="es-ES" sz="1100" dirty="0"/>
          </a:p>
          <a:p>
            <a:pPr marL="531813" lvl="1" indent="-176213" defTabSz="900113">
              <a:buFont typeface="Arial" panose="020B0604020202020204" pitchFamily="34" charset="0"/>
              <a:buChar char="•"/>
            </a:pPr>
            <a:r>
              <a:rPr lang="es-ES_tradnl" sz="1100" dirty="0"/>
              <a:t>Específicamente de voluntariado.</a:t>
            </a:r>
            <a:endParaRPr lang="es-ES" sz="1100" dirty="0"/>
          </a:p>
          <a:p>
            <a:pPr marL="531813" lvl="1" indent="-176213" defTabSz="900113">
              <a:buFont typeface="Arial" panose="020B0604020202020204" pitchFamily="34" charset="0"/>
              <a:buChar char="•"/>
            </a:pPr>
            <a:r>
              <a:rPr lang="es-ES_tradnl" sz="1100" dirty="0"/>
              <a:t>Qué trabajamos con determinados colectivos, no con todos.</a:t>
            </a:r>
            <a:endParaRPr lang="es-ES" sz="1100" dirty="0"/>
          </a:p>
          <a:p>
            <a:pPr marL="531813" lvl="1" indent="-176213" defTabSz="900113">
              <a:buFont typeface="Arial" panose="020B0604020202020204" pitchFamily="34" charset="0"/>
              <a:buChar char="•"/>
            </a:pPr>
            <a:r>
              <a:rPr lang="es-ES_tradnl" sz="1100" dirty="0"/>
              <a:t>Con vocación de conocer y ser “referentes” en voluntariado y en el voluntariado con nuestros colectivos.</a:t>
            </a:r>
            <a:endParaRPr lang="es-ES" sz="1100" dirty="0"/>
          </a:p>
          <a:p>
            <a:pPr marL="531813" lvl="1" indent="-176213" defTabSz="900113">
              <a:buFont typeface="Arial" panose="020B0604020202020204" pitchFamily="34" charset="0"/>
              <a:buChar char="•"/>
            </a:pPr>
            <a:r>
              <a:rPr lang="es-ES_tradnl" sz="1100" dirty="0"/>
              <a:t>Reforzando nuestro modelo de voluntariado y promocionándolo para que otros lo asuman también.</a:t>
            </a:r>
            <a:endParaRPr lang="es-ES" sz="1100" dirty="0"/>
          </a:p>
          <a:p>
            <a:pPr marL="531813" indent="-176213" defTabSz="900113"/>
            <a:r>
              <a:rPr lang="es-ES_tradnl" sz="1100" dirty="0"/>
              <a:t> </a:t>
            </a:r>
            <a:endParaRPr lang="es-ES" sz="1100" dirty="0"/>
          </a:p>
          <a:p>
            <a:pPr marL="355600" defTabSz="900113"/>
            <a:r>
              <a:rPr lang="es-ES" sz="1400" dirty="0"/>
              <a:t>#</a:t>
            </a:r>
            <a:r>
              <a:rPr lang="es-ES" sz="1400" dirty="0" err="1"/>
              <a:t>reforzarprogramas</a:t>
            </a:r>
            <a:endParaRPr lang="es-ES_tradnl" sz="1400" dirty="0"/>
          </a:p>
          <a:p>
            <a:pPr marL="355600" lvl="0" defTabSz="900113"/>
            <a:r>
              <a:rPr lang="es-ES_tradnl" sz="1100" dirty="0"/>
              <a:t>Queremos reforzar los programas actuales con los colectivos con los que trabajamos, más que crear nuevos programas con nuevos colectivos.</a:t>
            </a:r>
            <a:endParaRPr lang="es-ES" sz="1100" dirty="0"/>
          </a:p>
          <a:p>
            <a:pPr marL="531813" indent="-176213" defTabSz="900113"/>
            <a:r>
              <a:rPr lang="es-ES_tradnl" sz="1100" dirty="0"/>
              <a:t> </a:t>
            </a:r>
            <a:endParaRPr lang="es-ES" sz="1100" dirty="0"/>
          </a:p>
          <a:p>
            <a:pPr marL="531813" lvl="1" indent="-176213" defTabSz="900113">
              <a:buFont typeface="Arial" panose="020B0604020202020204" pitchFamily="34" charset="0"/>
              <a:buChar char="•"/>
            </a:pPr>
            <a:r>
              <a:rPr lang="es-ES_tradnl" sz="1100" dirty="0"/>
              <a:t>Focalizar nuestros recursos en ser más fuertes y relevantes en nuestro trabajo con Personas Mayores, personas con enfermedad mental, personas sin hogar y personas reclusas y </a:t>
            </a:r>
            <a:r>
              <a:rPr lang="es-ES_tradnl" sz="1100" dirty="0" err="1"/>
              <a:t>exreclusas</a:t>
            </a:r>
            <a:r>
              <a:rPr lang="es-ES_tradnl" sz="1100" dirty="0"/>
              <a:t>.</a:t>
            </a:r>
            <a:endParaRPr lang="es-ES" sz="1100" dirty="0"/>
          </a:p>
          <a:p>
            <a:pPr marL="531813" lvl="1" indent="-176213" defTabSz="900113">
              <a:buFont typeface="Arial" panose="020B0604020202020204" pitchFamily="34" charset="0"/>
              <a:buChar char="•"/>
            </a:pPr>
            <a:r>
              <a:rPr lang="es-ES_tradnl" sz="1100" dirty="0"/>
              <a:t>Innovar nuestros programas y explorar nuevos campos de trabajo desde el voluntariado con esos colectivos.</a:t>
            </a:r>
            <a:endParaRPr lang="es-ES" sz="1100" dirty="0"/>
          </a:p>
          <a:p>
            <a:pPr marL="531813" indent="-176213" defTabSz="900113"/>
            <a:r>
              <a:rPr lang="es-ES_tradnl" sz="1100" dirty="0"/>
              <a:t> </a:t>
            </a:r>
            <a:r>
              <a:rPr lang="es-ES" sz="1400" dirty="0"/>
              <a:t>#</a:t>
            </a:r>
            <a:r>
              <a:rPr lang="es-ES" sz="1400" dirty="0" err="1"/>
              <a:t>acciónsocialEspaña</a:t>
            </a:r>
            <a:endParaRPr lang="es-ES_tradnl" sz="1400" dirty="0"/>
          </a:p>
          <a:p>
            <a:pPr marL="355600" lvl="0" defTabSz="900113"/>
            <a:r>
              <a:rPr lang="es-ES_tradnl" sz="1100" dirty="0"/>
              <a:t>Queremos reafirmarnos en ser una organización de ámbito nacional, de acción social en España, y no de cooperación.</a:t>
            </a:r>
            <a:endParaRPr lang="es-ES" sz="1100" dirty="0"/>
          </a:p>
          <a:p>
            <a:pPr marL="531813" indent="-176213" defTabSz="900113"/>
            <a:r>
              <a:rPr lang="es-ES_tradnl" sz="1100" dirty="0"/>
              <a:t> </a:t>
            </a:r>
            <a:endParaRPr lang="es-ES" sz="1100" dirty="0"/>
          </a:p>
          <a:p>
            <a:pPr marL="531813" lvl="1" indent="-176213" defTabSz="900113">
              <a:buFont typeface="Arial" panose="020B0604020202020204" pitchFamily="34" charset="0"/>
              <a:buChar char="•"/>
            </a:pPr>
            <a:r>
              <a:rPr lang="es-ES_tradnl" sz="1100" dirty="0"/>
              <a:t>Queremos reforzar nuestras delegaciones, dotarlas de mayor relevancia, calidad en su gestión y posicionamiento en su ámbito local o autonómico.</a:t>
            </a:r>
            <a:endParaRPr lang="es-ES" sz="1100" dirty="0"/>
          </a:p>
          <a:p>
            <a:pPr marL="531813" lvl="1" indent="-176213" defTabSz="900113">
              <a:buFont typeface="Arial" panose="020B0604020202020204" pitchFamily="34" charset="0"/>
              <a:buChar char="•"/>
            </a:pPr>
            <a:r>
              <a:rPr lang="es-ES_tradnl" sz="1100" dirty="0"/>
              <a:t>Queremos homogenizar el modelo de voluntariado, los programas y los colectivos con los que trabajamos.</a:t>
            </a:r>
            <a:endParaRPr lang="es-ES" sz="1100" dirty="0"/>
          </a:p>
          <a:p>
            <a:pPr marL="531813" lvl="1" indent="-176213" defTabSz="900113">
              <a:buFont typeface="Arial" panose="020B0604020202020204" pitchFamily="34" charset="0"/>
              <a:buChar char="•"/>
            </a:pPr>
            <a:r>
              <a:rPr lang="es-ES_tradnl" sz="1100" dirty="0"/>
              <a:t>Queremos que un voluntario o un programa de atención a un determinado colectivo de Solidarios sea reconocible en cualquier lugar en el que trabaje.</a:t>
            </a:r>
            <a:endParaRPr lang="es-ES" sz="1100" dirty="0"/>
          </a:p>
          <a:p>
            <a:pPr marL="531813" lvl="1" indent="-176213" defTabSz="900113"/>
            <a:endParaRPr lang="es-ES" sz="1100" dirty="0"/>
          </a:p>
          <a:p>
            <a:pPr marL="355600" defTabSz="900113"/>
            <a:r>
              <a:rPr lang="es-ES" sz="1400" dirty="0"/>
              <a:t>#</a:t>
            </a:r>
            <a:r>
              <a:rPr lang="es-ES" sz="1400" dirty="0" err="1"/>
              <a:t>trabajo_en_red</a:t>
            </a:r>
            <a:endParaRPr lang="es-ES" sz="1400" dirty="0"/>
          </a:p>
          <a:p>
            <a:pPr marL="355600" lvl="0" defTabSz="900113"/>
            <a:r>
              <a:rPr lang="es-ES_tradnl" sz="1100" dirty="0"/>
              <a:t>Queremos abrirnos al trabajo en red con otras organizaciones españolas y de ámbito europeo, para enriquecernos, aprender y tener más fuerza.</a:t>
            </a:r>
            <a:endParaRPr lang="es-ES" sz="1100" dirty="0"/>
          </a:p>
          <a:p>
            <a:pPr marL="531813" indent="-176213" defTabSz="900113"/>
            <a:endParaRPr lang="es-ES" sz="1100" dirty="0"/>
          </a:p>
        </p:txBody>
      </p:sp>
      <p:sp>
        <p:nvSpPr>
          <p:cNvPr id="21" name="Rectangle 20"/>
          <p:cNvSpPr/>
          <p:nvPr/>
        </p:nvSpPr>
        <p:spPr>
          <a:xfrm>
            <a:off x="5895303"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21"/>
          <p:cNvSpPr/>
          <p:nvPr/>
        </p:nvSpPr>
        <p:spPr>
          <a:xfrm>
            <a:off x="3308970"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817240"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23"/>
          <p:cNvSpPr txBox="1"/>
          <p:nvPr/>
        </p:nvSpPr>
        <p:spPr>
          <a:xfrm>
            <a:off x="1105272" y="1556792"/>
            <a:ext cx="903486" cy="707886"/>
          </a:xfrm>
          <a:prstGeom prst="rect">
            <a:avLst/>
          </a:prstGeom>
          <a:noFill/>
        </p:spPr>
        <p:txBody>
          <a:bodyPr wrap="square" rtlCol="0">
            <a:spAutoFit/>
          </a:bodyPr>
          <a:lstStyle/>
          <a:p>
            <a:r>
              <a:rPr lang="es-ES" sz="4000" dirty="0">
                <a:solidFill>
                  <a:schemeClr val="bg1"/>
                </a:solidFill>
              </a:rPr>
              <a:t>1.</a:t>
            </a:r>
          </a:p>
        </p:txBody>
      </p:sp>
      <p:sp>
        <p:nvSpPr>
          <p:cNvPr id="25" name="TextBox 24"/>
          <p:cNvSpPr txBox="1"/>
          <p:nvPr/>
        </p:nvSpPr>
        <p:spPr>
          <a:xfrm>
            <a:off x="1537320" y="1732746"/>
            <a:ext cx="1557710" cy="400110"/>
          </a:xfrm>
          <a:prstGeom prst="rect">
            <a:avLst/>
          </a:prstGeom>
          <a:noFill/>
        </p:spPr>
        <p:txBody>
          <a:bodyPr wrap="square" rtlCol="0">
            <a:spAutoFit/>
          </a:bodyPr>
          <a:lstStyle/>
          <a:p>
            <a:r>
              <a:rPr lang="es-ES" sz="2000" dirty="0">
                <a:solidFill>
                  <a:schemeClr val="bg1"/>
                </a:solidFill>
              </a:rPr>
              <a:t>Identidad</a:t>
            </a:r>
          </a:p>
        </p:txBody>
      </p:sp>
      <p:sp>
        <p:nvSpPr>
          <p:cNvPr id="26" name="TextBox 25"/>
          <p:cNvSpPr txBox="1"/>
          <p:nvPr/>
        </p:nvSpPr>
        <p:spPr>
          <a:xfrm>
            <a:off x="3409528" y="1556792"/>
            <a:ext cx="903486" cy="707886"/>
          </a:xfrm>
          <a:prstGeom prst="rect">
            <a:avLst/>
          </a:prstGeom>
          <a:noFill/>
        </p:spPr>
        <p:txBody>
          <a:bodyPr wrap="square" rtlCol="0">
            <a:spAutoFit/>
          </a:bodyPr>
          <a:lstStyle/>
          <a:p>
            <a:r>
              <a:rPr lang="es-ES" sz="4000" dirty="0">
                <a:solidFill>
                  <a:schemeClr val="bg1"/>
                </a:solidFill>
              </a:rPr>
              <a:t>2.</a:t>
            </a:r>
          </a:p>
        </p:txBody>
      </p:sp>
      <p:sp>
        <p:nvSpPr>
          <p:cNvPr id="27" name="TextBox 26"/>
          <p:cNvSpPr txBox="1"/>
          <p:nvPr/>
        </p:nvSpPr>
        <p:spPr>
          <a:xfrm>
            <a:off x="3890514" y="1568986"/>
            <a:ext cx="2016224" cy="707886"/>
          </a:xfrm>
          <a:prstGeom prst="rect">
            <a:avLst/>
          </a:prstGeom>
          <a:noFill/>
        </p:spPr>
        <p:txBody>
          <a:bodyPr wrap="square" rtlCol="0">
            <a:spAutoFit/>
          </a:bodyPr>
          <a:lstStyle/>
          <a:p>
            <a:r>
              <a:rPr lang="es-ES" sz="2000" dirty="0">
                <a:solidFill>
                  <a:schemeClr val="bg1"/>
                </a:solidFill>
              </a:rPr>
              <a:t>Colaboración e influencia</a:t>
            </a:r>
          </a:p>
        </p:txBody>
      </p:sp>
      <p:sp>
        <p:nvSpPr>
          <p:cNvPr id="28" name="TextBox 27"/>
          <p:cNvSpPr txBox="1"/>
          <p:nvPr/>
        </p:nvSpPr>
        <p:spPr>
          <a:xfrm>
            <a:off x="6001816" y="1556792"/>
            <a:ext cx="903486" cy="707886"/>
          </a:xfrm>
          <a:prstGeom prst="rect">
            <a:avLst/>
          </a:prstGeom>
          <a:noFill/>
        </p:spPr>
        <p:txBody>
          <a:bodyPr wrap="square" rtlCol="0">
            <a:spAutoFit/>
          </a:bodyPr>
          <a:lstStyle/>
          <a:p>
            <a:r>
              <a:rPr lang="es-ES" sz="4000" dirty="0">
                <a:solidFill>
                  <a:schemeClr val="bg1"/>
                </a:solidFill>
              </a:rPr>
              <a:t>3.</a:t>
            </a:r>
          </a:p>
        </p:txBody>
      </p:sp>
      <p:sp>
        <p:nvSpPr>
          <p:cNvPr id="30" name="TextBox 29"/>
          <p:cNvSpPr txBox="1"/>
          <p:nvPr/>
        </p:nvSpPr>
        <p:spPr>
          <a:xfrm>
            <a:off x="6505872" y="1727662"/>
            <a:ext cx="2026568" cy="400110"/>
          </a:xfrm>
          <a:prstGeom prst="rect">
            <a:avLst/>
          </a:prstGeom>
          <a:noFill/>
        </p:spPr>
        <p:txBody>
          <a:bodyPr wrap="square" rtlCol="0">
            <a:spAutoFit/>
          </a:bodyPr>
          <a:lstStyle/>
          <a:p>
            <a:r>
              <a:rPr lang="es-ES" sz="2000" dirty="0">
                <a:solidFill>
                  <a:schemeClr val="bg1"/>
                </a:solidFill>
              </a:rPr>
              <a:t>Capacidades</a:t>
            </a:r>
          </a:p>
        </p:txBody>
      </p:sp>
      <p:cxnSp>
        <p:nvCxnSpPr>
          <p:cNvPr id="32" name="Straight Connector 31"/>
          <p:cNvCxnSpPr/>
          <p:nvPr/>
        </p:nvCxnSpPr>
        <p:spPr>
          <a:xfrm>
            <a:off x="4705672" y="1395309"/>
            <a:ext cx="0" cy="312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63865" y="1436202"/>
            <a:ext cx="0" cy="291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57400" y="1395309"/>
            <a:ext cx="0" cy="312175"/>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08970" y="1581932"/>
            <a:ext cx="5079454" cy="6949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6872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Objetivos Estratégicos</a:t>
            </a:r>
          </a:p>
        </p:txBody>
      </p:sp>
      <p:sp>
        <p:nvSpPr>
          <p:cNvPr id="7" name="TextBox 6"/>
          <p:cNvSpPr txBox="1"/>
          <p:nvPr/>
        </p:nvSpPr>
        <p:spPr>
          <a:xfrm>
            <a:off x="323528" y="733589"/>
            <a:ext cx="8496944" cy="923330"/>
          </a:xfrm>
          <a:prstGeom prst="rect">
            <a:avLst/>
          </a:prstGeom>
          <a:noFill/>
        </p:spPr>
        <p:txBody>
          <a:bodyPr wrap="square" rtlCol="0">
            <a:spAutoFit/>
          </a:bodyPr>
          <a:lstStyle/>
          <a:p>
            <a:r>
              <a:rPr lang="es-ES" sz="1400" dirty="0"/>
              <a:t>Con este Plan Estratégico en Solidarios queremos:</a:t>
            </a:r>
          </a:p>
          <a:p>
            <a:endParaRPr lang="es-ES" sz="600" dirty="0"/>
          </a:p>
          <a:p>
            <a:pPr algn="ctr"/>
            <a:r>
              <a:rPr lang="es-ES" sz="1700" dirty="0" smtClean="0"/>
              <a:t>“Reforzar lo que </a:t>
            </a:r>
            <a:r>
              <a:rPr lang="es-ES" sz="1700" u="sng" dirty="0" smtClean="0"/>
              <a:t>somos y hacemos</a:t>
            </a:r>
            <a:r>
              <a:rPr lang="es-ES" sz="1700" dirty="0" smtClean="0"/>
              <a:t>, nuestra </a:t>
            </a:r>
            <a:r>
              <a:rPr lang="es-ES" sz="1700" u="sng" dirty="0" smtClean="0"/>
              <a:t>posición en el entorno </a:t>
            </a:r>
            <a:r>
              <a:rPr lang="es-ES" sz="1700" dirty="0" smtClean="0"/>
              <a:t> y </a:t>
            </a:r>
            <a:r>
              <a:rPr lang="es-ES" sz="1700" u="sng" dirty="0" smtClean="0"/>
              <a:t>nuestras capacidades para hacerlo</a:t>
            </a:r>
            <a:r>
              <a:rPr lang="es-ES" sz="1700" dirty="0" smtClean="0"/>
              <a:t>”.</a:t>
            </a:r>
            <a:endParaRPr lang="es-ES" sz="1700" dirty="0"/>
          </a:p>
        </p:txBody>
      </p:sp>
      <p:sp>
        <p:nvSpPr>
          <p:cNvPr id="8" name="TextBox 7"/>
          <p:cNvSpPr txBox="1"/>
          <p:nvPr/>
        </p:nvSpPr>
        <p:spPr>
          <a:xfrm>
            <a:off x="1105272" y="1556792"/>
            <a:ext cx="903486" cy="707886"/>
          </a:xfrm>
          <a:prstGeom prst="rect">
            <a:avLst/>
          </a:prstGeom>
          <a:noFill/>
        </p:spPr>
        <p:txBody>
          <a:bodyPr wrap="square" rtlCol="0">
            <a:spAutoFit/>
          </a:bodyPr>
          <a:lstStyle/>
          <a:p>
            <a:r>
              <a:rPr lang="es-ES" sz="4000" dirty="0">
                <a:solidFill>
                  <a:schemeClr val="bg1"/>
                </a:solidFill>
              </a:rPr>
              <a:t>1.</a:t>
            </a:r>
          </a:p>
        </p:txBody>
      </p:sp>
      <p:sp>
        <p:nvSpPr>
          <p:cNvPr id="48" name="TextBox 47"/>
          <p:cNvSpPr txBox="1"/>
          <p:nvPr/>
        </p:nvSpPr>
        <p:spPr>
          <a:xfrm rot="16200000">
            <a:off x="-155417" y="1698569"/>
            <a:ext cx="1319721" cy="461665"/>
          </a:xfrm>
          <a:prstGeom prst="rect">
            <a:avLst/>
          </a:prstGeom>
          <a:noFill/>
        </p:spPr>
        <p:txBody>
          <a:bodyPr wrap="square" rtlCol="0">
            <a:spAutoFit/>
          </a:bodyPr>
          <a:lstStyle/>
          <a:p>
            <a:pPr algn="ctr"/>
            <a:r>
              <a:rPr lang="es-ES" sz="1200" dirty="0"/>
              <a:t>Objetivos estratégicos</a:t>
            </a:r>
          </a:p>
        </p:txBody>
      </p:sp>
      <p:sp>
        <p:nvSpPr>
          <p:cNvPr id="49" name="TextBox 48"/>
          <p:cNvSpPr txBox="1"/>
          <p:nvPr/>
        </p:nvSpPr>
        <p:spPr>
          <a:xfrm>
            <a:off x="396159" y="2589262"/>
            <a:ext cx="8136281" cy="4401205"/>
          </a:xfrm>
          <a:prstGeom prst="rect">
            <a:avLst/>
          </a:prstGeom>
          <a:noFill/>
        </p:spPr>
        <p:txBody>
          <a:bodyPr wrap="square" numCol="2" rtlCol="0">
            <a:spAutoFit/>
          </a:bodyPr>
          <a:lstStyle/>
          <a:p>
            <a:pPr defTabSz="179388"/>
            <a:r>
              <a:rPr lang="es-ES" sz="1400" dirty="0" smtClean="0"/>
              <a:t>#</a:t>
            </a:r>
            <a:r>
              <a:rPr lang="es-ES" sz="1400" dirty="0" err="1" smtClean="0"/>
              <a:t>personasquetrabajamos</a:t>
            </a:r>
            <a:endParaRPr lang="es-ES" sz="1400" dirty="0" smtClean="0"/>
          </a:p>
          <a:p>
            <a:pPr marL="273050" lvl="0"/>
            <a:endParaRPr lang="es-ES_tradnl" sz="1400" dirty="0" smtClean="0"/>
          </a:p>
          <a:p>
            <a:pPr marL="273050" lvl="0"/>
            <a:r>
              <a:rPr lang="es-ES_tradnl" sz="1400" dirty="0" smtClean="0"/>
              <a:t>Reforzar nuestro posicionamiento e interlocución con las personas para las que trabajamos.</a:t>
            </a:r>
            <a:endParaRPr lang="es-ES" sz="1400" dirty="0" smtClean="0"/>
          </a:p>
          <a:p>
            <a:pPr marL="0" lvl="1" defTabSz="900113"/>
            <a:endParaRPr lang="es-ES" sz="1400" dirty="0" smtClean="0"/>
          </a:p>
          <a:p>
            <a:pPr marL="449263" lvl="2" indent="-176213" defTabSz="900113">
              <a:buFont typeface="Arial" panose="020B0604020202020204" pitchFamily="34" charset="0"/>
              <a:buChar char="•"/>
            </a:pPr>
            <a:r>
              <a:rPr lang="es-ES_tradnl" sz="1400" dirty="0" smtClean="0"/>
              <a:t>Que participen en la organización.</a:t>
            </a:r>
            <a:endParaRPr lang="es-ES" sz="1400" dirty="0" smtClean="0"/>
          </a:p>
          <a:p>
            <a:pPr marL="449263" lvl="2" indent="-176213" defTabSz="900113">
              <a:buFont typeface="Arial" panose="020B0604020202020204" pitchFamily="34" charset="0"/>
              <a:buChar char="•"/>
            </a:pPr>
            <a:r>
              <a:rPr lang="es-ES_tradnl" sz="1400" dirty="0" smtClean="0"/>
              <a:t>Que les escuchemos.</a:t>
            </a:r>
            <a:endParaRPr lang="es-ES" sz="1400" dirty="0" smtClean="0"/>
          </a:p>
          <a:p>
            <a:pPr marL="449263" lvl="2" indent="-176213" defTabSz="900113">
              <a:buFont typeface="Arial" panose="020B0604020202020204" pitchFamily="34" charset="0"/>
              <a:buChar char="•"/>
            </a:pPr>
            <a:r>
              <a:rPr lang="es-ES_tradnl" sz="1400" dirty="0" smtClean="0"/>
              <a:t>Que nos evalúen y nos ayuden a mejorar.</a:t>
            </a:r>
          </a:p>
          <a:p>
            <a:pPr marL="449263" lvl="2" indent="-176213" defTabSz="900113"/>
            <a:endParaRPr lang="es-ES" sz="1400" dirty="0" smtClean="0"/>
          </a:p>
          <a:p>
            <a:r>
              <a:rPr lang="es-ES" sz="1400" dirty="0" smtClean="0"/>
              <a:t>#</a:t>
            </a:r>
            <a:r>
              <a:rPr lang="es-ES" sz="1400" dirty="0"/>
              <a:t>universidad</a:t>
            </a:r>
            <a:endParaRPr lang="es-ES_tradnl" sz="1400" dirty="0"/>
          </a:p>
          <a:p>
            <a:pPr lvl="0"/>
            <a:r>
              <a:rPr lang="es-ES_tradnl" sz="1400" dirty="0"/>
              <a:t>Queremos reforzar nuestro vínculo con las universidades</a:t>
            </a:r>
            <a:endParaRPr lang="es-ES" sz="1400" dirty="0"/>
          </a:p>
          <a:p>
            <a:r>
              <a:rPr lang="es-ES_tradnl" sz="1400" dirty="0"/>
              <a:t> </a:t>
            </a:r>
            <a:endParaRPr lang="es-ES" sz="1400" dirty="0"/>
          </a:p>
          <a:p>
            <a:pPr marL="176213" lvl="1" indent="-176213" defTabSz="900113">
              <a:buFont typeface="Arial" panose="020B0604020202020204" pitchFamily="34" charset="0"/>
              <a:buChar char="•"/>
            </a:pPr>
            <a:r>
              <a:rPr lang="es-ES_tradnl" sz="1400" dirty="0"/>
              <a:t>Actualizar nuestra relación con ellos en cuanto a la promoción del voluntariado en su ámbito.</a:t>
            </a:r>
            <a:endParaRPr lang="es-ES" sz="1400" dirty="0"/>
          </a:p>
          <a:p>
            <a:pPr marL="176213" lvl="1" indent="-176213" defTabSz="900113">
              <a:buFont typeface="Arial" panose="020B0604020202020204" pitchFamily="34" charset="0"/>
              <a:buChar char="•"/>
            </a:pPr>
            <a:r>
              <a:rPr lang="es-ES_tradnl" sz="1400" dirty="0"/>
              <a:t>Desarrollar colaboraciones en programas de prácticas.</a:t>
            </a:r>
            <a:endParaRPr lang="es-ES" sz="1400" dirty="0"/>
          </a:p>
          <a:p>
            <a:pPr marL="176213" lvl="1" indent="-176213" defTabSz="900113">
              <a:buFont typeface="Arial" panose="020B0604020202020204" pitchFamily="34" charset="0"/>
              <a:buChar char="•"/>
            </a:pPr>
            <a:r>
              <a:rPr lang="es-ES_tradnl" sz="1400" dirty="0" smtClean="0"/>
              <a:t>Formación </a:t>
            </a:r>
            <a:r>
              <a:rPr lang="es-ES_tradnl" sz="1400" dirty="0"/>
              <a:t>de técnicos y voluntariado.</a:t>
            </a:r>
            <a:endParaRPr lang="es-ES" sz="1400" dirty="0"/>
          </a:p>
          <a:p>
            <a:r>
              <a:rPr lang="es-ES_tradnl" sz="1400" dirty="0"/>
              <a:t> </a:t>
            </a:r>
            <a:endParaRPr lang="es-ES_tradnl" sz="1400" dirty="0" smtClean="0"/>
          </a:p>
          <a:p>
            <a:endParaRPr lang="es-ES_tradnl" sz="1400" dirty="0" smtClean="0"/>
          </a:p>
          <a:p>
            <a:r>
              <a:rPr lang="es-ES" sz="1400" dirty="0"/>
              <a:t>Vincularlos en temas de investigación social, evaluación, conocimiento científico de nuestros colectivos y de nuestro impacto.</a:t>
            </a:r>
          </a:p>
          <a:p>
            <a:endParaRPr lang="es-ES" sz="1400" dirty="0"/>
          </a:p>
          <a:p>
            <a:r>
              <a:rPr lang="es-ES" sz="1400" dirty="0"/>
              <a:t>#</a:t>
            </a:r>
            <a:r>
              <a:rPr lang="es-ES" sz="1400" dirty="0" err="1"/>
              <a:t>AAPP_empresas_redes_medioscomunicación</a:t>
            </a:r>
            <a:endParaRPr lang="es-ES" sz="1400" dirty="0"/>
          </a:p>
          <a:p>
            <a:pPr lvl="0"/>
            <a:endParaRPr lang="es-ES_tradnl" sz="1400" dirty="0"/>
          </a:p>
          <a:p>
            <a:pPr lvl="0"/>
            <a:r>
              <a:rPr lang="es-ES_tradnl" sz="1400" dirty="0"/>
              <a:t>Reforzar nuestras alianzas y posicionamiento respecto a: </a:t>
            </a:r>
            <a:endParaRPr lang="es-ES" sz="1400" dirty="0"/>
          </a:p>
          <a:p>
            <a:r>
              <a:rPr lang="es-ES_tradnl" sz="1400" dirty="0"/>
              <a:t> </a:t>
            </a:r>
            <a:endParaRPr lang="es-ES" sz="1400" dirty="0"/>
          </a:p>
          <a:p>
            <a:pPr marL="176213" lvl="1" indent="-176213" defTabSz="900113">
              <a:buFont typeface="Arial" panose="020B0604020202020204" pitchFamily="34" charset="0"/>
              <a:buChar char="•"/>
            </a:pPr>
            <a:r>
              <a:rPr lang="es-ES_tradnl" sz="1400" dirty="0"/>
              <a:t>AAPP. Conocerlos, que nos conozcan, que nos tengan en cuenta en lo nuestro. Incidir.</a:t>
            </a:r>
            <a:endParaRPr lang="es-ES" sz="1400" dirty="0"/>
          </a:p>
          <a:p>
            <a:pPr marL="176213" lvl="1" indent="-176213" defTabSz="900113">
              <a:buFont typeface="Arial" panose="020B0604020202020204" pitchFamily="34" charset="0"/>
              <a:buChar char="•"/>
            </a:pPr>
            <a:r>
              <a:rPr lang="es-ES_tradnl" sz="1400" dirty="0"/>
              <a:t>EMPRESAS. Buscar alianzas a largo plazo, sumarlos, que nos ayuden con su conocimiento, colaborar en su compromiso social.</a:t>
            </a:r>
            <a:endParaRPr lang="es-ES" sz="1400" dirty="0"/>
          </a:p>
          <a:p>
            <a:pPr marL="176213" lvl="1" indent="-176213" defTabSz="900113">
              <a:buFont typeface="Arial" panose="020B0604020202020204" pitchFamily="34" charset="0"/>
              <a:buChar char="•"/>
            </a:pPr>
            <a:r>
              <a:rPr lang="es-ES_tradnl" sz="1400" dirty="0"/>
              <a:t>REDES. Estar en las que nos interesan, de forma proactiva, liderar temas de voluntariado en ellas. Posicionarnos en el sector y ser relevantes en él.</a:t>
            </a:r>
            <a:endParaRPr lang="es-ES" sz="1400" dirty="0"/>
          </a:p>
          <a:p>
            <a:pPr marL="176213" lvl="1" indent="-176213" defTabSz="900113">
              <a:buFont typeface="Arial" panose="020B0604020202020204" pitchFamily="34" charset="0"/>
              <a:buChar char="•"/>
            </a:pPr>
            <a:r>
              <a:rPr lang="es-ES_tradnl" sz="1400" dirty="0"/>
              <a:t>Medios de comunicación.</a:t>
            </a:r>
            <a:endParaRPr lang="es-ES" sz="1400" dirty="0"/>
          </a:p>
          <a:p>
            <a:pPr defTabSz="179388"/>
            <a:r>
              <a:rPr lang="es-ES_tradnl" sz="1400" dirty="0"/>
              <a:t> 	</a:t>
            </a:r>
            <a:endParaRPr lang="es-ES" sz="1400" dirty="0"/>
          </a:p>
        </p:txBody>
      </p:sp>
      <p:sp>
        <p:nvSpPr>
          <p:cNvPr id="21" name="Rectangle 20"/>
          <p:cNvSpPr/>
          <p:nvPr/>
        </p:nvSpPr>
        <p:spPr>
          <a:xfrm>
            <a:off x="5895303"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21"/>
          <p:cNvSpPr/>
          <p:nvPr/>
        </p:nvSpPr>
        <p:spPr>
          <a:xfrm>
            <a:off x="3308970"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817240"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23"/>
          <p:cNvSpPr txBox="1"/>
          <p:nvPr/>
        </p:nvSpPr>
        <p:spPr>
          <a:xfrm>
            <a:off x="1105272" y="1556792"/>
            <a:ext cx="903486" cy="707886"/>
          </a:xfrm>
          <a:prstGeom prst="rect">
            <a:avLst/>
          </a:prstGeom>
          <a:noFill/>
        </p:spPr>
        <p:txBody>
          <a:bodyPr wrap="square" rtlCol="0">
            <a:spAutoFit/>
          </a:bodyPr>
          <a:lstStyle/>
          <a:p>
            <a:r>
              <a:rPr lang="es-ES" sz="4000" dirty="0">
                <a:solidFill>
                  <a:schemeClr val="bg1"/>
                </a:solidFill>
              </a:rPr>
              <a:t>1.</a:t>
            </a:r>
          </a:p>
        </p:txBody>
      </p:sp>
      <p:sp>
        <p:nvSpPr>
          <p:cNvPr id="25" name="TextBox 24"/>
          <p:cNvSpPr txBox="1"/>
          <p:nvPr/>
        </p:nvSpPr>
        <p:spPr>
          <a:xfrm>
            <a:off x="1537320" y="1732746"/>
            <a:ext cx="1557710" cy="400110"/>
          </a:xfrm>
          <a:prstGeom prst="rect">
            <a:avLst/>
          </a:prstGeom>
          <a:noFill/>
        </p:spPr>
        <p:txBody>
          <a:bodyPr wrap="square" rtlCol="0">
            <a:spAutoFit/>
          </a:bodyPr>
          <a:lstStyle/>
          <a:p>
            <a:r>
              <a:rPr lang="es-ES" sz="2000" dirty="0">
                <a:solidFill>
                  <a:schemeClr val="bg1"/>
                </a:solidFill>
              </a:rPr>
              <a:t>Identidad</a:t>
            </a:r>
          </a:p>
        </p:txBody>
      </p:sp>
      <p:sp>
        <p:nvSpPr>
          <p:cNvPr id="26" name="TextBox 25"/>
          <p:cNvSpPr txBox="1"/>
          <p:nvPr/>
        </p:nvSpPr>
        <p:spPr>
          <a:xfrm>
            <a:off x="3409528" y="1556792"/>
            <a:ext cx="903486" cy="707886"/>
          </a:xfrm>
          <a:prstGeom prst="rect">
            <a:avLst/>
          </a:prstGeom>
          <a:noFill/>
        </p:spPr>
        <p:txBody>
          <a:bodyPr wrap="square" rtlCol="0">
            <a:spAutoFit/>
          </a:bodyPr>
          <a:lstStyle/>
          <a:p>
            <a:r>
              <a:rPr lang="es-ES" sz="4000" dirty="0">
                <a:solidFill>
                  <a:schemeClr val="bg1"/>
                </a:solidFill>
              </a:rPr>
              <a:t>2.</a:t>
            </a:r>
          </a:p>
        </p:txBody>
      </p:sp>
      <p:sp>
        <p:nvSpPr>
          <p:cNvPr id="27" name="TextBox 26"/>
          <p:cNvSpPr txBox="1"/>
          <p:nvPr/>
        </p:nvSpPr>
        <p:spPr>
          <a:xfrm>
            <a:off x="3890514" y="1568986"/>
            <a:ext cx="2016224" cy="707886"/>
          </a:xfrm>
          <a:prstGeom prst="rect">
            <a:avLst/>
          </a:prstGeom>
          <a:noFill/>
        </p:spPr>
        <p:txBody>
          <a:bodyPr wrap="square" rtlCol="0">
            <a:spAutoFit/>
          </a:bodyPr>
          <a:lstStyle/>
          <a:p>
            <a:r>
              <a:rPr lang="es-ES" sz="2000" dirty="0">
                <a:solidFill>
                  <a:schemeClr val="bg1"/>
                </a:solidFill>
              </a:rPr>
              <a:t>Colaboración e influencia</a:t>
            </a:r>
          </a:p>
        </p:txBody>
      </p:sp>
      <p:sp>
        <p:nvSpPr>
          <p:cNvPr id="28" name="TextBox 27"/>
          <p:cNvSpPr txBox="1"/>
          <p:nvPr/>
        </p:nvSpPr>
        <p:spPr>
          <a:xfrm>
            <a:off x="6001816" y="1556792"/>
            <a:ext cx="903486" cy="707886"/>
          </a:xfrm>
          <a:prstGeom prst="rect">
            <a:avLst/>
          </a:prstGeom>
          <a:noFill/>
        </p:spPr>
        <p:txBody>
          <a:bodyPr wrap="square" rtlCol="0">
            <a:spAutoFit/>
          </a:bodyPr>
          <a:lstStyle/>
          <a:p>
            <a:r>
              <a:rPr lang="es-ES" sz="4000" dirty="0">
                <a:solidFill>
                  <a:schemeClr val="bg1"/>
                </a:solidFill>
              </a:rPr>
              <a:t>3.</a:t>
            </a:r>
          </a:p>
        </p:txBody>
      </p:sp>
      <p:sp>
        <p:nvSpPr>
          <p:cNvPr id="30" name="TextBox 29"/>
          <p:cNvSpPr txBox="1"/>
          <p:nvPr/>
        </p:nvSpPr>
        <p:spPr>
          <a:xfrm>
            <a:off x="6505872" y="1727662"/>
            <a:ext cx="2026568" cy="400110"/>
          </a:xfrm>
          <a:prstGeom prst="rect">
            <a:avLst/>
          </a:prstGeom>
          <a:noFill/>
        </p:spPr>
        <p:txBody>
          <a:bodyPr wrap="square" rtlCol="0">
            <a:spAutoFit/>
          </a:bodyPr>
          <a:lstStyle/>
          <a:p>
            <a:r>
              <a:rPr lang="es-ES" sz="2000" dirty="0">
                <a:solidFill>
                  <a:schemeClr val="bg1"/>
                </a:solidFill>
              </a:rPr>
              <a:t>Capacidades</a:t>
            </a:r>
          </a:p>
        </p:txBody>
      </p:sp>
      <p:cxnSp>
        <p:nvCxnSpPr>
          <p:cNvPr id="32" name="Straight Connector 31"/>
          <p:cNvCxnSpPr/>
          <p:nvPr/>
        </p:nvCxnSpPr>
        <p:spPr>
          <a:xfrm>
            <a:off x="4705672" y="1395309"/>
            <a:ext cx="0" cy="312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63865" y="1436202"/>
            <a:ext cx="0" cy="291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57400" y="1395309"/>
            <a:ext cx="0" cy="312175"/>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886906" y="1581932"/>
            <a:ext cx="2501517" cy="6949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p:nvSpPr>
        <p:spPr>
          <a:xfrm>
            <a:off x="778671" y="1568986"/>
            <a:ext cx="2429184" cy="6949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9476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Objetivos Estratégicos</a:t>
            </a:r>
          </a:p>
        </p:txBody>
      </p:sp>
      <p:sp>
        <p:nvSpPr>
          <p:cNvPr id="7" name="TextBox 6"/>
          <p:cNvSpPr txBox="1"/>
          <p:nvPr/>
        </p:nvSpPr>
        <p:spPr>
          <a:xfrm>
            <a:off x="323528" y="733589"/>
            <a:ext cx="8496944" cy="923330"/>
          </a:xfrm>
          <a:prstGeom prst="rect">
            <a:avLst/>
          </a:prstGeom>
          <a:noFill/>
        </p:spPr>
        <p:txBody>
          <a:bodyPr wrap="square" rtlCol="0">
            <a:spAutoFit/>
          </a:bodyPr>
          <a:lstStyle/>
          <a:p>
            <a:r>
              <a:rPr lang="es-ES" sz="1400" dirty="0"/>
              <a:t>Con este Plan Estratégico en Solidarios queremos:</a:t>
            </a:r>
          </a:p>
          <a:p>
            <a:endParaRPr lang="es-ES" sz="600" dirty="0"/>
          </a:p>
          <a:p>
            <a:pPr algn="ctr"/>
            <a:r>
              <a:rPr lang="es-ES" sz="1700" dirty="0" smtClean="0"/>
              <a:t>“Reforzar lo que </a:t>
            </a:r>
            <a:r>
              <a:rPr lang="es-ES" sz="1700" u="sng" dirty="0" smtClean="0"/>
              <a:t>somos y hacemos</a:t>
            </a:r>
            <a:r>
              <a:rPr lang="es-ES" sz="1700" dirty="0" smtClean="0"/>
              <a:t>, nuestra </a:t>
            </a:r>
            <a:r>
              <a:rPr lang="es-ES" sz="1700" u="sng" dirty="0" smtClean="0"/>
              <a:t>posición en el entorno </a:t>
            </a:r>
            <a:r>
              <a:rPr lang="es-ES" sz="1700" dirty="0" smtClean="0"/>
              <a:t> y </a:t>
            </a:r>
            <a:r>
              <a:rPr lang="es-ES" sz="1700" u="sng" dirty="0" smtClean="0"/>
              <a:t>nuestras capacidades para hacerlo</a:t>
            </a:r>
            <a:r>
              <a:rPr lang="es-ES" sz="1700" dirty="0" smtClean="0"/>
              <a:t>”.</a:t>
            </a:r>
            <a:endParaRPr lang="es-ES" sz="1700" dirty="0"/>
          </a:p>
        </p:txBody>
      </p:sp>
      <p:sp>
        <p:nvSpPr>
          <p:cNvPr id="8" name="TextBox 7"/>
          <p:cNvSpPr txBox="1"/>
          <p:nvPr/>
        </p:nvSpPr>
        <p:spPr>
          <a:xfrm>
            <a:off x="1105272" y="1556792"/>
            <a:ext cx="903486" cy="707886"/>
          </a:xfrm>
          <a:prstGeom prst="rect">
            <a:avLst/>
          </a:prstGeom>
          <a:noFill/>
        </p:spPr>
        <p:txBody>
          <a:bodyPr wrap="square" rtlCol="0">
            <a:spAutoFit/>
          </a:bodyPr>
          <a:lstStyle/>
          <a:p>
            <a:r>
              <a:rPr lang="es-ES" sz="4000" dirty="0">
                <a:solidFill>
                  <a:schemeClr val="bg1"/>
                </a:solidFill>
              </a:rPr>
              <a:t>1.</a:t>
            </a:r>
          </a:p>
        </p:txBody>
      </p:sp>
      <p:sp>
        <p:nvSpPr>
          <p:cNvPr id="48" name="TextBox 47"/>
          <p:cNvSpPr txBox="1"/>
          <p:nvPr/>
        </p:nvSpPr>
        <p:spPr>
          <a:xfrm rot="16200000">
            <a:off x="-155417" y="1698569"/>
            <a:ext cx="1319721" cy="461665"/>
          </a:xfrm>
          <a:prstGeom prst="rect">
            <a:avLst/>
          </a:prstGeom>
          <a:noFill/>
        </p:spPr>
        <p:txBody>
          <a:bodyPr wrap="square" rtlCol="0">
            <a:spAutoFit/>
          </a:bodyPr>
          <a:lstStyle/>
          <a:p>
            <a:pPr algn="ctr"/>
            <a:r>
              <a:rPr lang="es-ES" sz="1200" dirty="0"/>
              <a:t>Objetivos estratégicos</a:t>
            </a:r>
          </a:p>
        </p:txBody>
      </p:sp>
      <p:sp>
        <p:nvSpPr>
          <p:cNvPr id="49" name="TextBox 48"/>
          <p:cNvSpPr txBox="1"/>
          <p:nvPr/>
        </p:nvSpPr>
        <p:spPr>
          <a:xfrm>
            <a:off x="374849" y="2589262"/>
            <a:ext cx="8157592" cy="4008090"/>
          </a:xfrm>
          <a:prstGeom prst="rect">
            <a:avLst/>
          </a:prstGeom>
          <a:noFill/>
        </p:spPr>
        <p:txBody>
          <a:bodyPr wrap="square" numCol="2" rtlCol="0">
            <a:spAutoFit/>
          </a:bodyPr>
          <a:lstStyle/>
          <a:p>
            <a:r>
              <a:rPr lang="es-ES" sz="1400" dirty="0"/>
              <a:t>#</a:t>
            </a:r>
            <a:r>
              <a:rPr lang="es-ES" sz="1400" dirty="0" err="1"/>
              <a:t>implicacion_base_social</a:t>
            </a:r>
            <a:endParaRPr lang="es-ES_tradnl" sz="1400" dirty="0"/>
          </a:p>
          <a:p>
            <a:pPr lvl="0"/>
            <a:r>
              <a:rPr lang="es-ES_tradnl" sz="1100" dirty="0"/>
              <a:t>Fortalecer la base social de Solidarios, incrementando el número y la vinculación a la </a:t>
            </a:r>
            <a:r>
              <a:rPr lang="es-ES_tradnl" sz="1100" dirty="0" smtClean="0"/>
              <a:t>organización de los </a:t>
            </a:r>
            <a:r>
              <a:rPr lang="es-ES_tradnl" sz="1100" dirty="0"/>
              <a:t>voluntarios.</a:t>
            </a:r>
            <a:endParaRPr lang="es-ES" sz="1100" dirty="0"/>
          </a:p>
          <a:p>
            <a:r>
              <a:rPr lang="es-ES_tradnl" sz="1100" dirty="0"/>
              <a:t> </a:t>
            </a:r>
            <a:endParaRPr lang="es-ES" sz="1100" dirty="0"/>
          </a:p>
          <a:p>
            <a:pPr marL="176213" lvl="1" indent="-176213" defTabSz="900113">
              <a:buFont typeface="Arial" panose="020B0604020202020204" pitchFamily="34" charset="0"/>
              <a:buChar char="•"/>
            </a:pPr>
            <a:r>
              <a:rPr lang="es-ES_tradnl" sz="1100" dirty="0"/>
              <a:t>Mejorando la permanencia.</a:t>
            </a:r>
            <a:endParaRPr lang="es-ES" sz="1100" dirty="0"/>
          </a:p>
          <a:p>
            <a:pPr marL="176213" lvl="1" indent="-176213" defTabSz="900113">
              <a:buFont typeface="Arial" panose="020B0604020202020204" pitchFamily="34" charset="0"/>
              <a:buChar char="•"/>
            </a:pPr>
            <a:r>
              <a:rPr lang="es-ES_tradnl" sz="1100" dirty="0"/>
              <a:t>Reforzando el sentimiento de organización.</a:t>
            </a:r>
            <a:endParaRPr lang="es-ES" sz="1100" dirty="0"/>
          </a:p>
          <a:p>
            <a:pPr marL="176213" lvl="1" indent="-176213" defTabSz="900113">
              <a:buFont typeface="Arial" panose="020B0604020202020204" pitchFamily="34" charset="0"/>
              <a:buChar char="•"/>
            </a:pPr>
            <a:r>
              <a:rPr lang="es-ES_tradnl" sz="1100" dirty="0"/>
              <a:t>Haciéndolos socios cada vez a mayor número.</a:t>
            </a:r>
            <a:endParaRPr lang="es-ES" sz="1100" dirty="0"/>
          </a:p>
          <a:p>
            <a:pPr marL="176213" lvl="1" indent="-176213" defTabSz="900113">
              <a:buFont typeface="Arial" panose="020B0604020202020204" pitchFamily="34" charset="0"/>
              <a:buChar char="•"/>
            </a:pPr>
            <a:r>
              <a:rPr lang="es-ES_tradnl" sz="1100" dirty="0"/>
              <a:t>Mejorando su participación en la organización.</a:t>
            </a:r>
            <a:endParaRPr lang="es-ES" sz="1100" dirty="0"/>
          </a:p>
          <a:p>
            <a:r>
              <a:rPr lang="es-ES_tradnl" sz="1100" dirty="0"/>
              <a:t> </a:t>
            </a:r>
            <a:endParaRPr lang="es-ES" sz="1100" dirty="0"/>
          </a:p>
          <a:p>
            <a:r>
              <a:rPr lang="es-ES" sz="1400" dirty="0"/>
              <a:t>#+socios</a:t>
            </a:r>
            <a:endParaRPr lang="es-ES_tradnl" sz="1400" dirty="0"/>
          </a:p>
          <a:p>
            <a:pPr lvl="0"/>
            <a:r>
              <a:rPr lang="es-ES_tradnl" sz="1100" dirty="0"/>
              <a:t>Fortalecer la base social de Solidarios, incrementando el número de socios.</a:t>
            </a:r>
            <a:endParaRPr lang="es-ES" sz="1100" dirty="0"/>
          </a:p>
          <a:p>
            <a:r>
              <a:rPr lang="es-ES_tradnl" sz="1100" dirty="0"/>
              <a:t> </a:t>
            </a:r>
            <a:endParaRPr lang="es-ES" sz="1100" dirty="0"/>
          </a:p>
          <a:p>
            <a:pPr marL="176213" lvl="1" indent="-176213" defTabSz="900113">
              <a:buFont typeface="Arial" panose="020B0604020202020204" pitchFamily="34" charset="0"/>
              <a:buChar char="•"/>
            </a:pPr>
            <a:r>
              <a:rPr lang="es-ES_tradnl" sz="1100" dirty="0"/>
              <a:t>Contando con un plan integral.</a:t>
            </a:r>
            <a:endParaRPr lang="es-ES" sz="1100" dirty="0"/>
          </a:p>
          <a:p>
            <a:pPr marL="176213" lvl="1" indent="-176213" defTabSz="900113">
              <a:buFont typeface="Arial" panose="020B0604020202020204" pitchFamily="34" charset="0"/>
              <a:buChar char="•"/>
            </a:pPr>
            <a:r>
              <a:rPr lang="es-ES_tradnl" sz="1100" dirty="0"/>
              <a:t>Reforzando su fidelidad y sentido de pertenencia.</a:t>
            </a:r>
            <a:endParaRPr lang="es-ES" sz="1100" dirty="0"/>
          </a:p>
          <a:p>
            <a:pPr marL="176213" lvl="1" indent="-176213" defTabSz="900113">
              <a:buFont typeface="Arial" panose="020B0604020202020204" pitchFamily="34" charset="0"/>
              <a:buChar char="•"/>
            </a:pPr>
            <a:r>
              <a:rPr lang="es-ES_tradnl" sz="1100" dirty="0"/>
              <a:t>Incrementando sus cuotas.</a:t>
            </a:r>
            <a:endParaRPr lang="es-ES" sz="1100" dirty="0"/>
          </a:p>
          <a:p>
            <a:pPr marL="176213" lvl="1" indent="-176213" defTabSz="900113">
              <a:buFont typeface="Arial" panose="020B0604020202020204" pitchFamily="34" charset="0"/>
              <a:buChar char="•"/>
            </a:pPr>
            <a:r>
              <a:rPr lang="es-ES_tradnl" sz="1100" dirty="0"/>
              <a:t>Reforzando su participación.</a:t>
            </a:r>
            <a:endParaRPr lang="es-ES" sz="1100" dirty="0"/>
          </a:p>
          <a:p>
            <a:r>
              <a:rPr lang="es-ES_tradnl" sz="1100" dirty="0"/>
              <a:t> </a:t>
            </a:r>
            <a:endParaRPr lang="es-ES" sz="1100" dirty="0"/>
          </a:p>
          <a:p>
            <a:r>
              <a:rPr lang="es-ES" sz="1400" dirty="0"/>
              <a:t>#</a:t>
            </a:r>
            <a:r>
              <a:rPr lang="es-ES" sz="1400" dirty="0" err="1"/>
              <a:t>desarrollo_técnicos</a:t>
            </a:r>
            <a:endParaRPr lang="es-ES_tradnl" sz="1400" dirty="0"/>
          </a:p>
          <a:p>
            <a:pPr lvl="0"/>
            <a:r>
              <a:rPr lang="es-ES_tradnl" sz="1100" dirty="0"/>
              <a:t>Queremos un equipo técnico especializado, con experiencia, formado, fortalecido y en continua evolución</a:t>
            </a:r>
            <a:endParaRPr lang="es-ES" sz="1100" dirty="0"/>
          </a:p>
          <a:p>
            <a:pPr marL="352425" lvl="1" indent="-176213" defTabSz="900113">
              <a:buFont typeface="Arial" panose="020B0604020202020204" pitchFamily="34" charset="0"/>
              <a:buChar char="•"/>
            </a:pPr>
            <a:r>
              <a:rPr lang="es-ES_tradnl" sz="1100" dirty="0"/>
              <a:t>Mezclando experiencia y veteranía con juventud y empuje, </a:t>
            </a:r>
            <a:r>
              <a:rPr lang="es-ES_tradnl" sz="1100" dirty="0" smtClean="0"/>
              <a:t>incorporando </a:t>
            </a:r>
            <a:r>
              <a:rPr lang="es-ES_tradnl" sz="1100" dirty="0"/>
              <a:t>estudiantes en prácticas.</a:t>
            </a:r>
            <a:endParaRPr lang="es-ES" sz="1100" dirty="0"/>
          </a:p>
          <a:p>
            <a:pPr marL="352425" lvl="1" indent="-176213" defTabSz="900113">
              <a:buFont typeface="Arial" panose="020B0604020202020204" pitchFamily="34" charset="0"/>
              <a:buChar char="•"/>
            </a:pPr>
            <a:r>
              <a:rPr lang="es-ES_tradnl" sz="1100" dirty="0"/>
              <a:t>Buscando su continua formación y especialización.</a:t>
            </a:r>
            <a:endParaRPr lang="es-ES" sz="1100" dirty="0"/>
          </a:p>
          <a:p>
            <a:pPr marL="352425" lvl="1" indent="-176213" defTabSz="900113">
              <a:buFont typeface="Arial" panose="020B0604020202020204" pitchFamily="34" charset="0"/>
              <a:buChar char="•"/>
            </a:pPr>
            <a:r>
              <a:rPr lang="es-ES_tradnl" sz="1100" dirty="0"/>
              <a:t>Contando con una política de retribución/motivación.</a:t>
            </a:r>
            <a:endParaRPr lang="es-ES" sz="1100" dirty="0"/>
          </a:p>
          <a:p>
            <a:r>
              <a:rPr lang="es-ES_tradnl" sz="1100" dirty="0"/>
              <a:t> </a:t>
            </a:r>
            <a:endParaRPr lang="es-ES" sz="1100" dirty="0"/>
          </a:p>
          <a:p>
            <a:pPr marL="273050"/>
            <a:r>
              <a:rPr lang="es-ES" sz="1400" dirty="0"/>
              <a:t>#</a:t>
            </a:r>
            <a:r>
              <a:rPr lang="es-ES" sz="1400" dirty="0" err="1"/>
              <a:t>diversidad_financiación</a:t>
            </a:r>
            <a:endParaRPr lang="es-ES_tradnl" sz="1400" dirty="0"/>
          </a:p>
          <a:p>
            <a:pPr marL="273050" lvl="0"/>
            <a:r>
              <a:rPr lang="es-ES_tradnl" sz="1100" dirty="0"/>
              <a:t>Queremos reducir nuestra dependencia de fondos públicos, diversificando nuestras fuentes de financiación, reforzando nuestra sostenibilidad financiera e incrementando nuestro presupuesto anual</a:t>
            </a:r>
            <a:endParaRPr lang="es-ES" sz="1100" dirty="0"/>
          </a:p>
          <a:p>
            <a:pPr marL="273050"/>
            <a:r>
              <a:rPr lang="es-ES_tradnl" sz="1100" dirty="0"/>
              <a:t> </a:t>
            </a:r>
            <a:endParaRPr lang="es-ES" sz="1100" dirty="0"/>
          </a:p>
          <a:p>
            <a:pPr marL="449263" lvl="1" indent="-273050" defTabSz="900113">
              <a:buFont typeface="Arial" panose="020B0604020202020204" pitchFamily="34" charset="0"/>
              <a:buChar char="•"/>
            </a:pPr>
            <a:r>
              <a:rPr lang="es-ES_tradnl" sz="1100" dirty="0"/>
              <a:t>Contando con más socios, más implicados, con mayor permanencia.</a:t>
            </a:r>
            <a:endParaRPr lang="es-ES" sz="1100" dirty="0"/>
          </a:p>
          <a:p>
            <a:pPr marL="449263" lvl="1" indent="-273050" defTabSz="900113">
              <a:buFont typeface="Arial" panose="020B0604020202020204" pitchFamily="34" charset="0"/>
              <a:buChar char="•"/>
            </a:pPr>
            <a:r>
              <a:rPr lang="es-ES_tradnl" sz="1100" dirty="0"/>
              <a:t>Ampliando nuestra relación con las empresas, buscando alianzas a largo plazo.</a:t>
            </a:r>
            <a:endParaRPr lang="es-ES" sz="1100" dirty="0"/>
          </a:p>
          <a:p>
            <a:pPr marL="449263" lvl="1" indent="-273050" defTabSz="900113">
              <a:buFont typeface="Arial" panose="020B0604020202020204" pitchFamily="34" charset="0"/>
              <a:buChar char="•"/>
            </a:pPr>
            <a:r>
              <a:rPr lang="es-ES_tradnl" sz="1100" dirty="0"/>
              <a:t>Fortaleciendo nuestra capacidad de captación de fondos con productos y servicios.</a:t>
            </a:r>
            <a:endParaRPr lang="es-ES" sz="1100" dirty="0"/>
          </a:p>
          <a:p>
            <a:pPr marL="449263" lvl="1" indent="-273050" defTabSz="900113">
              <a:buFont typeface="Arial" panose="020B0604020202020204" pitchFamily="34" charset="0"/>
              <a:buChar char="•"/>
            </a:pPr>
            <a:r>
              <a:rPr lang="es-ES_tradnl" sz="1100" dirty="0"/>
              <a:t>Consolidando el apoyo de las AAPP a nuestro trabajo en todos los territorios.</a:t>
            </a:r>
            <a:endParaRPr lang="es-ES" sz="1100" dirty="0"/>
          </a:p>
          <a:p>
            <a:pPr marL="531813" indent="-176213" defTabSz="900113"/>
            <a:endParaRPr lang="es-ES" sz="1100" dirty="0"/>
          </a:p>
        </p:txBody>
      </p:sp>
      <p:sp>
        <p:nvSpPr>
          <p:cNvPr id="21" name="Rectangle 20"/>
          <p:cNvSpPr/>
          <p:nvPr/>
        </p:nvSpPr>
        <p:spPr>
          <a:xfrm>
            <a:off x="5895303"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21"/>
          <p:cNvSpPr/>
          <p:nvPr/>
        </p:nvSpPr>
        <p:spPr>
          <a:xfrm>
            <a:off x="3308970"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817240" y="1581932"/>
            <a:ext cx="2376264" cy="6949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23"/>
          <p:cNvSpPr txBox="1"/>
          <p:nvPr/>
        </p:nvSpPr>
        <p:spPr>
          <a:xfrm>
            <a:off x="1105272" y="1556792"/>
            <a:ext cx="903486" cy="707886"/>
          </a:xfrm>
          <a:prstGeom prst="rect">
            <a:avLst/>
          </a:prstGeom>
          <a:noFill/>
        </p:spPr>
        <p:txBody>
          <a:bodyPr wrap="square" rtlCol="0">
            <a:spAutoFit/>
          </a:bodyPr>
          <a:lstStyle/>
          <a:p>
            <a:r>
              <a:rPr lang="es-ES" sz="4000" dirty="0">
                <a:solidFill>
                  <a:schemeClr val="bg1"/>
                </a:solidFill>
              </a:rPr>
              <a:t>1.</a:t>
            </a:r>
          </a:p>
        </p:txBody>
      </p:sp>
      <p:sp>
        <p:nvSpPr>
          <p:cNvPr id="25" name="TextBox 24"/>
          <p:cNvSpPr txBox="1"/>
          <p:nvPr/>
        </p:nvSpPr>
        <p:spPr>
          <a:xfrm>
            <a:off x="1537320" y="1732746"/>
            <a:ext cx="1557710" cy="400110"/>
          </a:xfrm>
          <a:prstGeom prst="rect">
            <a:avLst/>
          </a:prstGeom>
          <a:noFill/>
        </p:spPr>
        <p:txBody>
          <a:bodyPr wrap="square" rtlCol="0">
            <a:spAutoFit/>
          </a:bodyPr>
          <a:lstStyle/>
          <a:p>
            <a:r>
              <a:rPr lang="es-ES" sz="2000" dirty="0">
                <a:solidFill>
                  <a:schemeClr val="bg1"/>
                </a:solidFill>
              </a:rPr>
              <a:t>Identidad</a:t>
            </a:r>
          </a:p>
        </p:txBody>
      </p:sp>
      <p:sp>
        <p:nvSpPr>
          <p:cNvPr id="26" name="TextBox 25"/>
          <p:cNvSpPr txBox="1"/>
          <p:nvPr/>
        </p:nvSpPr>
        <p:spPr>
          <a:xfrm>
            <a:off x="3409528" y="1556792"/>
            <a:ext cx="903486" cy="707886"/>
          </a:xfrm>
          <a:prstGeom prst="rect">
            <a:avLst/>
          </a:prstGeom>
          <a:noFill/>
        </p:spPr>
        <p:txBody>
          <a:bodyPr wrap="square" rtlCol="0">
            <a:spAutoFit/>
          </a:bodyPr>
          <a:lstStyle/>
          <a:p>
            <a:r>
              <a:rPr lang="es-ES" sz="4000" dirty="0">
                <a:solidFill>
                  <a:schemeClr val="bg1"/>
                </a:solidFill>
              </a:rPr>
              <a:t>2.</a:t>
            </a:r>
          </a:p>
        </p:txBody>
      </p:sp>
      <p:sp>
        <p:nvSpPr>
          <p:cNvPr id="27" name="TextBox 26"/>
          <p:cNvSpPr txBox="1"/>
          <p:nvPr/>
        </p:nvSpPr>
        <p:spPr>
          <a:xfrm>
            <a:off x="3890514" y="1568986"/>
            <a:ext cx="2016224" cy="707886"/>
          </a:xfrm>
          <a:prstGeom prst="rect">
            <a:avLst/>
          </a:prstGeom>
          <a:noFill/>
        </p:spPr>
        <p:txBody>
          <a:bodyPr wrap="square" rtlCol="0">
            <a:spAutoFit/>
          </a:bodyPr>
          <a:lstStyle/>
          <a:p>
            <a:r>
              <a:rPr lang="es-ES" sz="2000" dirty="0">
                <a:solidFill>
                  <a:schemeClr val="bg1"/>
                </a:solidFill>
              </a:rPr>
              <a:t>Colaboración e influencia</a:t>
            </a:r>
          </a:p>
        </p:txBody>
      </p:sp>
      <p:sp>
        <p:nvSpPr>
          <p:cNvPr id="28" name="TextBox 27"/>
          <p:cNvSpPr txBox="1"/>
          <p:nvPr/>
        </p:nvSpPr>
        <p:spPr>
          <a:xfrm>
            <a:off x="6001816" y="1556792"/>
            <a:ext cx="903486" cy="707886"/>
          </a:xfrm>
          <a:prstGeom prst="rect">
            <a:avLst/>
          </a:prstGeom>
          <a:noFill/>
        </p:spPr>
        <p:txBody>
          <a:bodyPr wrap="square" rtlCol="0">
            <a:spAutoFit/>
          </a:bodyPr>
          <a:lstStyle/>
          <a:p>
            <a:r>
              <a:rPr lang="es-ES" sz="4000" dirty="0">
                <a:solidFill>
                  <a:schemeClr val="bg1"/>
                </a:solidFill>
              </a:rPr>
              <a:t>3.</a:t>
            </a:r>
          </a:p>
        </p:txBody>
      </p:sp>
      <p:sp>
        <p:nvSpPr>
          <p:cNvPr id="30" name="TextBox 29"/>
          <p:cNvSpPr txBox="1"/>
          <p:nvPr/>
        </p:nvSpPr>
        <p:spPr>
          <a:xfrm>
            <a:off x="6505872" y="1727662"/>
            <a:ext cx="2026568" cy="400110"/>
          </a:xfrm>
          <a:prstGeom prst="rect">
            <a:avLst/>
          </a:prstGeom>
          <a:noFill/>
        </p:spPr>
        <p:txBody>
          <a:bodyPr wrap="square" rtlCol="0">
            <a:spAutoFit/>
          </a:bodyPr>
          <a:lstStyle/>
          <a:p>
            <a:r>
              <a:rPr lang="es-ES" sz="2000" dirty="0">
                <a:solidFill>
                  <a:schemeClr val="bg1"/>
                </a:solidFill>
              </a:rPr>
              <a:t>Capacidades</a:t>
            </a:r>
          </a:p>
        </p:txBody>
      </p:sp>
      <p:cxnSp>
        <p:nvCxnSpPr>
          <p:cNvPr id="32" name="Straight Connector 31"/>
          <p:cNvCxnSpPr/>
          <p:nvPr/>
        </p:nvCxnSpPr>
        <p:spPr>
          <a:xfrm>
            <a:off x="4705672" y="1395309"/>
            <a:ext cx="0" cy="312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63865" y="1436202"/>
            <a:ext cx="0" cy="291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57400" y="1395309"/>
            <a:ext cx="0" cy="312175"/>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94619" y="1581932"/>
            <a:ext cx="2501517" cy="6949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p:nvSpPr>
        <p:spPr>
          <a:xfrm>
            <a:off x="778671" y="1568986"/>
            <a:ext cx="2429184" cy="6949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6474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solidFill>
              </a:rPr>
              <a:t>Introducción</a:t>
            </a:r>
            <a:br>
              <a:rPr lang="es-ES" sz="3200" dirty="0">
                <a:solidFill>
                  <a:schemeClr val="bg1"/>
                </a:solidFill>
              </a:rPr>
            </a:br>
            <a:r>
              <a:rPr lang="es-ES" sz="3200" dirty="0">
                <a:solidFill>
                  <a:schemeClr val="bg1"/>
                </a:solidFill>
              </a:rPr>
              <a:t>Análisis estratégico</a:t>
            </a:r>
            <a:br>
              <a:rPr lang="es-ES" sz="3200" dirty="0">
                <a:solidFill>
                  <a:schemeClr val="bg1"/>
                </a:solidFill>
              </a:rPr>
            </a:br>
            <a:r>
              <a:rPr lang="es-ES" sz="3200" dirty="0">
                <a:solidFill>
                  <a:schemeClr val="bg1"/>
                </a:solidFill>
              </a:rPr>
              <a:t>Diagnóstico</a:t>
            </a:r>
            <a:br>
              <a:rPr lang="es-ES" sz="3200" dirty="0">
                <a:solidFill>
                  <a:schemeClr val="bg1"/>
                </a:solidFill>
              </a:rPr>
            </a:br>
            <a:r>
              <a:rPr lang="es-ES" sz="3200" dirty="0">
                <a:solidFill>
                  <a:schemeClr val="bg1"/>
                </a:solidFill>
              </a:rPr>
              <a:t>Objetivos Estratégicos</a:t>
            </a:r>
            <a:br>
              <a:rPr lang="es-ES" sz="3200" dirty="0">
                <a:solidFill>
                  <a:schemeClr val="bg1"/>
                </a:solidFill>
              </a:rPr>
            </a:br>
            <a:r>
              <a:rPr lang="es-ES" sz="3200" dirty="0">
                <a:solidFill>
                  <a:schemeClr val="bg1"/>
                </a:solidFill>
              </a:rPr>
              <a:t>Líneas estratégicas, Objetivos Específicos e Iniciativas</a:t>
            </a:r>
            <a:br>
              <a:rPr lang="es-ES" sz="3200" dirty="0">
                <a:solidFill>
                  <a:schemeClr val="bg1"/>
                </a:solidFill>
              </a:rPr>
            </a:br>
            <a:r>
              <a:rPr lang="es-ES" sz="3200" dirty="0">
                <a:solidFill>
                  <a:schemeClr val="bg1"/>
                </a:solidFill>
              </a:rPr>
              <a:t>Cuadro de Mando</a:t>
            </a:r>
            <a:br>
              <a:rPr lang="es-ES" sz="3200" dirty="0">
                <a:solidFill>
                  <a:schemeClr val="bg1"/>
                </a:solidFill>
              </a:rPr>
            </a:br>
            <a:r>
              <a:rPr lang="es-ES" sz="3200" dirty="0">
                <a:solidFill>
                  <a:schemeClr val="bg1"/>
                </a:solidFill>
              </a:rPr>
              <a:t>Gobierno del Plan </a:t>
            </a:r>
            <a:br>
              <a:rPr lang="es-ES" sz="3200" dirty="0">
                <a:solidFill>
                  <a:schemeClr val="bg1"/>
                </a:solidFill>
              </a:rPr>
            </a:br>
            <a:r>
              <a:rPr lang="es-ES" sz="3200" dirty="0">
                <a:solidFill>
                  <a:schemeClr val="bg1"/>
                </a:solidFill>
              </a:rPr>
              <a:t>Próximos pasos</a:t>
            </a:r>
            <a:br>
              <a:rPr lang="es-ES" sz="3200" dirty="0">
                <a:solidFill>
                  <a:schemeClr val="bg1"/>
                </a:solidFill>
              </a:rPr>
            </a:br>
            <a:r>
              <a:rPr lang="es-ES" sz="3200" dirty="0">
                <a:solidFill>
                  <a:schemeClr val="bg1"/>
                </a:solidFill>
              </a:rPr>
              <a:t>Anexos:</a:t>
            </a:r>
            <a:br>
              <a:rPr lang="es-ES" sz="3200" dirty="0">
                <a:solidFill>
                  <a:schemeClr val="bg1"/>
                </a:solidFill>
              </a:rPr>
            </a:br>
            <a:r>
              <a:rPr lang="es-ES" sz="3200" dirty="0">
                <a:solidFill>
                  <a:schemeClr val="bg1"/>
                </a:solidFill>
              </a:rPr>
              <a:t>Hitos del Plan de Implantación</a:t>
            </a:r>
            <a:br>
              <a:rPr lang="es-ES" sz="3200" dirty="0">
                <a:solidFill>
                  <a:schemeClr val="bg1"/>
                </a:solidFill>
              </a:rPr>
            </a:br>
            <a:endParaRPr lang="es-ES" sz="3200" dirty="0">
              <a:solidFill>
                <a:schemeClr val="bg1"/>
              </a:solidFill>
            </a:endParaRPr>
          </a:p>
        </p:txBody>
      </p:sp>
    </p:spTree>
    <p:extLst>
      <p:ext uri="{BB962C8B-B14F-4D97-AF65-F5344CB8AC3E}">
        <p14:creationId xmlns:p14="http://schemas.microsoft.com/office/powerpoint/2010/main" val="185275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solidFill>
              </a:rPr>
              <a:t>Líneas estratégicas, Objetivos Específicos e Iniciativas</a:t>
            </a:r>
            <a:r>
              <a:rPr lang="es-ES" sz="3200" dirty="0">
                <a:solidFill>
                  <a:schemeClr val="bg1">
                    <a:lumMod val="65000"/>
                  </a:schemeClr>
                </a:solidFill>
              </a:rPr>
              <a:t/>
            </a:r>
            <a:br>
              <a:rPr lang="es-ES" sz="3200" dirty="0">
                <a:solidFill>
                  <a:schemeClr val="bg1">
                    <a:lumMod val="65000"/>
                  </a:schemeClr>
                </a:solidFill>
              </a:rPr>
            </a:br>
            <a:r>
              <a:rPr lang="es-ES" sz="3200" dirty="0">
                <a:solidFill>
                  <a:schemeClr val="bg1">
                    <a:lumMod val="65000"/>
                  </a:schemeClr>
                </a:solidFill>
              </a:rPr>
              <a:t>Cuadro de Mando</a:t>
            </a:r>
            <a:br>
              <a:rPr lang="es-ES" sz="3200" dirty="0">
                <a:solidFill>
                  <a:schemeClr val="bg1">
                    <a:lumMod val="65000"/>
                  </a:schemeClr>
                </a:solidFill>
              </a:rPr>
            </a:br>
            <a:r>
              <a:rPr lang="es-ES" sz="3200" dirty="0">
                <a:solidFill>
                  <a:schemeClr val="bg1">
                    <a:lumMod val="65000"/>
                  </a:schemeClr>
                </a:solidFill>
              </a:rPr>
              <a:t>Gobierno del Plan </a:t>
            </a:r>
            <a:br>
              <a:rPr lang="es-ES" sz="3200" dirty="0">
                <a:solidFill>
                  <a:schemeClr val="bg1">
                    <a:lumMod val="65000"/>
                  </a:schemeClr>
                </a:solidFill>
              </a:rPr>
            </a:br>
            <a:r>
              <a:rPr lang="es-ES" sz="3200" dirty="0">
                <a:solidFill>
                  <a:schemeClr val="bg1">
                    <a:lumMod val="65000"/>
                  </a:schemeClr>
                </a:solidFill>
              </a:rPr>
              <a:t>Próximos pasos</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316885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773" y="5443838"/>
            <a:ext cx="8261840" cy="894994"/>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4"/>
          <p:cNvSpPr>
            <a:spLocks noGrp="1"/>
          </p:cNvSpPr>
          <p:nvPr>
            <p:ph type="title"/>
          </p:nvPr>
        </p:nvSpPr>
        <p:spPr>
          <a:xfrm>
            <a:off x="323528" y="202630"/>
            <a:ext cx="8229600" cy="490066"/>
          </a:xfrm>
        </p:spPr>
        <p:txBody>
          <a:bodyPr>
            <a:normAutofit fontScale="90000"/>
          </a:bodyPr>
          <a:lstStyle/>
          <a:p>
            <a:r>
              <a:rPr lang="es-ES" dirty="0"/>
              <a:t>Líneas Estratégicas, objetivos específicos e iniciativas estratégicas </a:t>
            </a:r>
          </a:p>
        </p:txBody>
      </p:sp>
      <p:sp>
        <p:nvSpPr>
          <p:cNvPr id="7" name="TextBox 6"/>
          <p:cNvSpPr txBox="1"/>
          <p:nvPr/>
        </p:nvSpPr>
        <p:spPr>
          <a:xfrm>
            <a:off x="323528" y="733589"/>
            <a:ext cx="8496944" cy="923330"/>
          </a:xfrm>
          <a:prstGeom prst="rect">
            <a:avLst/>
          </a:prstGeom>
          <a:noFill/>
        </p:spPr>
        <p:txBody>
          <a:bodyPr wrap="square" rtlCol="0">
            <a:spAutoFit/>
          </a:bodyPr>
          <a:lstStyle/>
          <a:p>
            <a:r>
              <a:rPr lang="es-ES" sz="1600" dirty="0"/>
              <a:t>Para lograr los objetivos fijados y conseguir la posición en la que queremos que esté la organización en 2020, planteamos las siguientes líneas estratégicas que tratan además de potenciar las fortalezas en el entorno </a:t>
            </a:r>
            <a:r>
              <a:rPr lang="es-ES" sz="1600" dirty="0" smtClean="0"/>
              <a:t>en </a:t>
            </a:r>
            <a:r>
              <a:rPr lang="es-ES" sz="1600" dirty="0"/>
              <a:t>que actuamos. </a:t>
            </a:r>
          </a:p>
          <a:p>
            <a:endParaRPr lang="es-ES" sz="600" dirty="0"/>
          </a:p>
        </p:txBody>
      </p:sp>
      <p:sp>
        <p:nvSpPr>
          <p:cNvPr id="48" name="TextBox 47"/>
          <p:cNvSpPr txBox="1"/>
          <p:nvPr/>
        </p:nvSpPr>
        <p:spPr>
          <a:xfrm rot="16200000">
            <a:off x="-244497" y="5737910"/>
            <a:ext cx="1319721" cy="461665"/>
          </a:xfrm>
          <a:prstGeom prst="rect">
            <a:avLst/>
          </a:prstGeom>
          <a:noFill/>
        </p:spPr>
        <p:txBody>
          <a:bodyPr wrap="square" rtlCol="0">
            <a:spAutoFit/>
          </a:bodyPr>
          <a:lstStyle/>
          <a:p>
            <a:pPr algn="ctr"/>
            <a:r>
              <a:rPr lang="es-ES" sz="1200" dirty="0"/>
              <a:t>Objetivos estratégicos</a:t>
            </a:r>
          </a:p>
        </p:txBody>
      </p:sp>
      <p:sp>
        <p:nvSpPr>
          <p:cNvPr id="25" name="TextBox 24"/>
          <p:cNvSpPr txBox="1"/>
          <p:nvPr/>
        </p:nvSpPr>
        <p:spPr>
          <a:xfrm>
            <a:off x="1043608" y="5672224"/>
            <a:ext cx="2411005" cy="446760"/>
          </a:xfrm>
          <a:prstGeom prst="rect">
            <a:avLst/>
          </a:prstGeom>
          <a:noFill/>
        </p:spPr>
        <p:txBody>
          <a:bodyPr wrap="square" rtlCol="0">
            <a:spAutoFit/>
          </a:bodyPr>
          <a:lstStyle/>
          <a:p>
            <a:pPr algn="ctr"/>
            <a:r>
              <a:rPr lang="es-ES" sz="2000" dirty="0">
                <a:solidFill>
                  <a:schemeClr val="bg1"/>
                </a:solidFill>
              </a:rPr>
              <a:t>Identidad</a:t>
            </a:r>
          </a:p>
        </p:txBody>
      </p:sp>
      <p:sp>
        <p:nvSpPr>
          <p:cNvPr id="27" name="TextBox 26"/>
          <p:cNvSpPr txBox="1"/>
          <p:nvPr/>
        </p:nvSpPr>
        <p:spPr>
          <a:xfrm>
            <a:off x="3479892" y="5517232"/>
            <a:ext cx="2615044" cy="790420"/>
          </a:xfrm>
          <a:prstGeom prst="rect">
            <a:avLst/>
          </a:prstGeom>
          <a:noFill/>
          <a:ln>
            <a:noFill/>
          </a:ln>
        </p:spPr>
        <p:txBody>
          <a:bodyPr wrap="square" rtlCol="0">
            <a:spAutoFit/>
          </a:bodyPr>
          <a:lstStyle/>
          <a:p>
            <a:pPr algn="ctr"/>
            <a:r>
              <a:rPr lang="es-ES" sz="2000" dirty="0">
                <a:solidFill>
                  <a:schemeClr val="bg1"/>
                </a:solidFill>
              </a:rPr>
              <a:t>Colaboración e influencia</a:t>
            </a:r>
          </a:p>
        </p:txBody>
      </p:sp>
      <p:sp>
        <p:nvSpPr>
          <p:cNvPr id="30" name="TextBox 29"/>
          <p:cNvSpPr txBox="1"/>
          <p:nvPr/>
        </p:nvSpPr>
        <p:spPr>
          <a:xfrm>
            <a:off x="6330807" y="5667955"/>
            <a:ext cx="2633680" cy="446760"/>
          </a:xfrm>
          <a:prstGeom prst="rect">
            <a:avLst/>
          </a:prstGeom>
          <a:noFill/>
        </p:spPr>
        <p:txBody>
          <a:bodyPr wrap="square" rtlCol="0">
            <a:spAutoFit/>
          </a:bodyPr>
          <a:lstStyle/>
          <a:p>
            <a:pPr algn="ctr"/>
            <a:r>
              <a:rPr lang="es-ES" sz="2000" dirty="0">
                <a:solidFill>
                  <a:schemeClr val="bg1"/>
                </a:solidFill>
              </a:rPr>
              <a:t>Capacidades</a:t>
            </a:r>
          </a:p>
        </p:txBody>
      </p:sp>
      <p:sp>
        <p:nvSpPr>
          <p:cNvPr id="31" name="Rectangle 30"/>
          <p:cNvSpPr/>
          <p:nvPr/>
        </p:nvSpPr>
        <p:spPr>
          <a:xfrm>
            <a:off x="3584103" y="2001786"/>
            <a:ext cx="2330436" cy="3419079"/>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TextBox 34"/>
          <p:cNvSpPr txBox="1"/>
          <p:nvPr/>
        </p:nvSpPr>
        <p:spPr>
          <a:xfrm>
            <a:off x="3619413" y="2001004"/>
            <a:ext cx="2259817" cy="400110"/>
          </a:xfrm>
          <a:prstGeom prst="rect">
            <a:avLst/>
          </a:prstGeom>
          <a:noFill/>
        </p:spPr>
        <p:txBody>
          <a:bodyPr wrap="square" rtlCol="0">
            <a:spAutoFit/>
          </a:bodyPr>
          <a:lstStyle/>
          <a:p>
            <a:r>
              <a:rPr lang="es-ES" sz="2000" dirty="0">
                <a:solidFill>
                  <a:schemeClr val="tx1">
                    <a:lumMod val="65000"/>
                    <a:lumOff val="35000"/>
                  </a:schemeClr>
                </a:solidFill>
              </a:rPr>
              <a:t>Voluntariado</a:t>
            </a:r>
          </a:p>
        </p:txBody>
      </p:sp>
      <p:sp>
        <p:nvSpPr>
          <p:cNvPr id="37" name="Rectangle 36"/>
          <p:cNvSpPr/>
          <p:nvPr/>
        </p:nvSpPr>
        <p:spPr>
          <a:xfrm>
            <a:off x="6051481" y="1988840"/>
            <a:ext cx="2331415" cy="3432025"/>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TextBox 37"/>
          <p:cNvSpPr txBox="1"/>
          <p:nvPr/>
        </p:nvSpPr>
        <p:spPr>
          <a:xfrm>
            <a:off x="6122130" y="2021067"/>
            <a:ext cx="2260766" cy="400110"/>
          </a:xfrm>
          <a:prstGeom prst="rect">
            <a:avLst/>
          </a:prstGeom>
          <a:noFill/>
        </p:spPr>
        <p:txBody>
          <a:bodyPr wrap="square" rtlCol="0">
            <a:spAutoFit/>
          </a:bodyPr>
          <a:lstStyle/>
          <a:p>
            <a:r>
              <a:rPr lang="es-ES" sz="2000" dirty="0">
                <a:solidFill>
                  <a:schemeClr val="tx1">
                    <a:lumMod val="65000"/>
                    <a:lumOff val="35000"/>
                  </a:schemeClr>
                </a:solidFill>
              </a:rPr>
              <a:t>Programas</a:t>
            </a:r>
          </a:p>
        </p:txBody>
      </p:sp>
      <p:sp>
        <p:nvSpPr>
          <p:cNvPr id="42" name="Rectangle 41"/>
          <p:cNvSpPr/>
          <p:nvPr/>
        </p:nvSpPr>
        <p:spPr>
          <a:xfrm>
            <a:off x="1182096" y="2001004"/>
            <a:ext cx="2284171" cy="3419861"/>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TextBox 42"/>
          <p:cNvSpPr txBox="1"/>
          <p:nvPr/>
        </p:nvSpPr>
        <p:spPr>
          <a:xfrm>
            <a:off x="1193573" y="2001004"/>
            <a:ext cx="2214954" cy="707886"/>
          </a:xfrm>
          <a:prstGeom prst="rect">
            <a:avLst/>
          </a:prstGeom>
          <a:noFill/>
        </p:spPr>
        <p:txBody>
          <a:bodyPr wrap="square" rtlCol="0">
            <a:spAutoFit/>
          </a:bodyPr>
          <a:lstStyle/>
          <a:p>
            <a:r>
              <a:rPr lang="es-ES" sz="2000" dirty="0">
                <a:solidFill>
                  <a:schemeClr val="tx1">
                    <a:lumMod val="65000"/>
                    <a:lumOff val="35000"/>
                  </a:schemeClr>
                </a:solidFill>
              </a:rPr>
              <a:t>Sostenibilidad y Desarrollo</a:t>
            </a:r>
          </a:p>
        </p:txBody>
      </p:sp>
      <p:sp>
        <p:nvSpPr>
          <p:cNvPr id="44" name="TextBox 43"/>
          <p:cNvSpPr txBox="1"/>
          <p:nvPr/>
        </p:nvSpPr>
        <p:spPr>
          <a:xfrm rot="16200000">
            <a:off x="-949839" y="3582465"/>
            <a:ext cx="3399799" cy="276999"/>
          </a:xfrm>
          <a:prstGeom prst="rect">
            <a:avLst/>
          </a:prstGeom>
          <a:noFill/>
        </p:spPr>
        <p:txBody>
          <a:bodyPr wrap="square" rtlCol="0">
            <a:spAutoFit/>
          </a:bodyPr>
          <a:lstStyle/>
          <a:p>
            <a:pPr algn="ctr"/>
            <a:r>
              <a:rPr lang="es-ES" sz="1200" dirty="0" smtClean="0"/>
              <a:t>Líneas </a:t>
            </a:r>
            <a:r>
              <a:rPr lang="es-ES" sz="1200" dirty="0"/>
              <a:t>estratégica y Objetivos Específicos</a:t>
            </a:r>
          </a:p>
        </p:txBody>
      </p:sp>
      <p:sp>
        <p:nvSpPr>
          <p:cNvPr id="6" name="Rectangle 5"/>
          <p:cNvSpPr/>
          <p:nvPr/>
        </p:nvSpPr>
        <p:spPr>
          <a:xfrm>
            <a:off x="1868239" y="6423139"/>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45" name="TextBox 44"/>
          <p:cNvSpPr txBox="1"/>
          <p:nvPr/>
        </p:nvSpPr>
        <p:spPr>
          <a:xfrm>
            <a:off x="1202181" y="2673545"/>
            <a:ext cx="2264086" cy="400110"/>
          </a:xfrm>
          <a:prstGeom prst="rect">
            <a:avLst/>
          </a:prstGeom>
          <a:noFill/>
        </p:spPr>
        <p:txBody>
          <a:bodyPr wrap="square" rtlCol="0">
            <a:spAutoFit/>
          </a:bodyPr>
          <a:lstStyle/>
          <a:p>
            <a:pPr marL="180975" indent="-180975">
              <a:buFont typeface="Arial" panose="020B0604020202020204" pitchFamily="34" charset="0"/>
              <a:buChar char="•"/>
            </a:pPr>
            <a:r>
              <a:rPr lang="es-ES" sz="1400" dirty="0"/>
              <a:t>Diversificación financiera</a:t>
            </a:r>
          </a:p>
          <a:p>
            <a:pPr marL="180975" indent="-180975">
              <a:buFont typeface="Arial" panose="020B0604020202020204" pitchFamily="34" charset="0"/>
              <a:buChar char="•"/>
            </a:pPr>
            <a:endParaRPr lang="es-ES" sz="600" dirty="0"/>
          </a:p>
        </p:txBody>
      </p:sp>
      <p:sp>
        <p:nvSpPr>
          <p:cNvPr id="46" name="TextBox 45"/>
          <p:cNvSpPr txBox="1"/>
          <p:nvPr/>
        </p:nvSpPr>
        <p:spPr>
          <a:xfrm>
            <a:off x="1222266" y="3212976"/>
            <a:ext cx="2048062" cy="615553"/>
          </a:xfrm>
          <a:prstGeom prst="rect">
            <a:avLst/>
          </a:prstGeom>
          <a:noFill/>
        </p:spPr>
        <p:txBody>
          <a:bodyPr wrap="square" rtlCol="0">
            <a:spAutoFit/>
          </a:bodyPr>
          <a:lstStyle/>
          <a:p>
            <a:pPr marL="180975" indent="-180975">
              <a:buFont typeface="Arial" panose="020B0604020202020204" pitchFamily="34" charset="0"/>
              <a:buChar char="•"/>
            </a:pPr>
            <a:r>
              <a:rPr lang="es-ES" sz="1400" dirty="0"/>
              <a:t>Implicación de la base social</a:t>
            </a:r>
          </a:p>
          <a:p>
            <a:pPr marL="171450" indent="-171450">
              <a:buFont typeface="Arial" panose="020B0604020202020204" pitchFamily="34" charset="0"/>
              <a:buChar char="•"/>
            </a:pPr>
            <a:endParaRPr lang="es-ES" sz="600" dirty="0"/>
          </a:p>
        </p:txBody>
      </p:sp>
      <p:sp>
        <p:nvSpPr>
          <p:cNvPr id="47" name="TextBox 46"/>
          <p:cNvSpPr txBox="1"/>
          <p:nvPr/>
        </p:nvSpPr>
        <p:spPr>
          <a:xfrm>
            <a:off x="1254104" y="3892986"/>
            <a:ext cx="2264086" cy="615553"/>
          </a:xfrm>
          <a:prstGeom prst="rect">
            <a:avLst/>
          </a:prstGeom>
          <a:noFill/>
        </p:spPr>
        <p:txBody>
          <a:bodyPr wrap="square" rtlCol="0">
            <a:spAutoFit/>
          </a:bodyPr>
          <a:lstStyle/>
          <a:p>
            <a:pPr marL="180975" indent="-180975">
              <a:buFont typeface="Arial" panose="020B0604020202020204" pitchFamily="34" charset="0"/>
              <a:buChar char="•"/>
            </a:pPr>
            <a:r>
              <a:rPr lang="es-ES" sz="1400" dirty="0"/>
              <a:t>Desarrollo del equipo técnico</a:t>
            </a:r>
          </a:p>
          <a:p>
            <a:pPr marL="171450" indent="-171450">
              <a:buFont typeface="Arial" panose="020B0604020202020204" pitchFamily="34" charset="0"/>
              <a:buChar char="•"/>
            </a:pPr>
            <a:endParaRPr lang="es-ES" sz="600" dirty="0"/>
          </a:p>
        </p:txBody>
      </p:sp>
      <p:sp>
        <p:nvSpPr>
          <p:cNvPr id="50" name="TextBox 49"/>
          <p:cNvSpPr txBox="1"/>
          <p:nvPr/>
        </p:nvSpPr>
        <p:spPr>
          <a:xfrm>
            <a:off x="1222266" y="4581128"/>
            <a:ext cx="2264086" cy="400110"/>
          </a:xfrm>
          <a:prstGeom prst="rect">
            <a:avLst/>
          </a:prstGeom>
          <a:noFill/>
        </p:spPr>
        <p:txBody>
          <a:bodyPr wrap="square" rtlCol="0">
            <a:spAutoFit/>
          </a:bodyPr>
          <a:lstStyle/>
          <a:p>
            <a:endParaRPr lang="es-ES" sz="1400" dirty="0"/>
          </a:p>
          <a:p>
            <a:endParaRPr lang="es-ES" sz="600" dirty="0"/>
          </a:p>
        </p:txBody>
      </p:sp>
      <p:sp>
        <p:nvSpPr>
          <p:cNvPr id="51" name="TextBox 50"/>
          <p:cNvSpPr txBox="1"/>
          <p:nvPr/>
        </p:nvSpPr>
        <p:spPr>
          <a:xfrm>
            <a:off x="1254104" y="4685074"/>
            <a:ext cx="2264086" cy="400110"/>
          </a:xfrm>
          <a:prstGeom prst="rect">
            <a:avLst/>
          </a:prstGeom>
          <a:noFill/>
        </p:spPr>
        <p:txBody>
          <a:bodyPr wrap="square" rtlCol="0">
            <a:spAutoFit/>
          </a:bodyPr>
          <a:lstStyle/>
          <a:p>
            <a:pPr marL="180975" indent="-180975">
              <a:buFont typeface="Arial" panose="020B0604020202020204" pitchFamily="34" charset="0"/>
              <a:buChar char="•"/>
            </a:pPr>
            <a:r>
              <a:rPr lang="es-ES" sz="1400" dirty="0"/>
              <a:t>Fortalecer alianzas</a:t>
            </a:r>
          </a:p>
          <a:p>
            <a:pPr marL="171450" indent="-171450">
              <a:buFont typeface="Arial" panose="020B0604020202020204" pitchFamily="34" charset="0"/>
              <a:buChar char="•"/>
            </a:pPr>
            <a:endParaRPr lang="es-ES" sz="600" dirty="0"/>
          </a:p>
        </p:txBody>
      </p:sp>
      <p:sp>
        <p:nvSpPr>
          <p:cNvPr id="52" name="TextBox 51"/>
          <p:cNvSpPr txBox="1"/>
          <p:nvPr/>
        </p:nvSpPr>
        <p:spPr>
          <a:xfrm>
            <a:off x="3690623" y="2636912"/>
            <a:ext cx="2099985" cy="1046440"/>
          </a:xfrm>
          <a:prstGeom prst="rect">
            <a:avLst/>
          </a:prstGeom>
          <a:noFill/>
        </p:spPr>
        <p:txBody>
          <a:bodyPr wrap="square" rtlCol="0">
            <a:spAutoFit/>
          </a:bodyPr>
          <a:lstStyle/>
          <a:p>
            <a:pPr marL="180975" indent="-180975">
              <a:buFont typeface="Arial" panose="020B0604020202020204" pitchFamily="34" charset="0"/>
              <a:buChar char="•"/>
            </a:pPr>
            <a:r>
              <a:rPr lang="es-ES" sz="1400" dirty="0"/>
              <a:t>Modelo de voluntariado como elemento integrador y diferenciador</a:t>
            </a:r>
          </a:p>
          <a:p>
            <a:pPr marL="171450" indent="-171450">
              <a:buFont typeface="Arial" panose="020B0604020202020204" pitchFamily="34" charset="0"/>
              <a:buChar char="•"/>
            </a:pPr>
            <a:endParaRPr lang="es-ES" sz="600" dirty="0"/>
          </a:p>
        </p:txBody>
      </p:sp>
      <p:sp>
        <p:nvSpPr>
          <p:cNvPr id="53" name="TextBox 52"/>
          <p:cNvSpPr txBox="1"/>
          <p:nvPr/>
        </p:nvSpPr>
        <p:spPr>
          <a:xfrm>
            <a:off x="3670538" y="3677543"/>
            <a:ext cx="2264086" cy="830997"/>
          </a:xfrm>
          <a:prstGeom prst="rect">
            <a:avLst/>
          </a:prstGeom>
          <a:noFill/>
        </p:spPr>
        <p:txBody>
          <a:bodyPr wrap="square" rtlCol="0">
            <a:spAutoFit/>
          </a:bodyPr>
          <a:lstStyle/>
          <a:p>
            <a:pPr marL="180975" indent="-180975">
              <a:buFont typeface="Arial" panose="020B0604020202020204" pitchFamily="34" charset="0"/>
              <a:buChar char="•"/>
            </a:pPr>
            <a:r>
              <a:rPr lang="es-ES" sz="1400" dirty="0"/>
              <a:t>Impulsar modelo de formación del voluntariado</a:t>
            </a:r>
          </a:p>
          <a:p>
            <a:pPr marL="180975" indent="-180975">
              <a:buFont typeface="Arial" panose="020B0604020202020204" pitchFamily="34" charset="0"/>
              <a:buChar char="•"/>
            </a:pPr>
            <a:endParaRPr lang="es-ES" sz="600" dirty="0"/>
          </a:p>
        </p:txBody>
      </p:sp>
      <p:sp>
        <p:nvSpPr>
          <p:cNvPr id="54" name="TextBox 53"/>
          <p:cNvSpPr txBox="1"/>
          <p:nvPr/>
        </p:nvSpPr>
        <p:spPr>
          <a:xfrm>
            <a:off x="3638700" y="4581128"/>
            <a:ext cx="2264086" cy="400110"/>
          </a:xfrm>
          <a:prstGeom prst="rect">
            <a:avLst/>
          </a:prstGeom>
          <a:noFill/>
        </p:spPr>
        <p:txBody>
          <a:bodyPr wrap="square" rtlCol="0">
            <a:spAutoFit/>
          </a:bodyPr>
          <a:lstStyle/>
          <a:p>
            <a:endParaRPr lang="es-ES" sz="1400" dirty="0"/>
          </a:p>
          <a:p>
            <a:endParaRPr lang="es-ES" sz="600" dirty="0"/>
          </a:p>
        </p:txBody>
      </p:sp>
      <p:sp>
        <p:nvSpPr>
          <p:cNvPr id="55" name="TextBox 54"/>
          <p:cNvSpPr txBox="1"/>
          <p:nvPr/>
        </p:nvSpPr>
        <p:spPr>
          <a:xfrm>
            <a:off x="3670538" y="4685074"/>
            <a:ext cx="2264086" cy="523220"/>
          </a:xfrm>
          <a:prstGeom prst="rect">
            <a:avLst/>
          </a:prstGeom>
          <a:noFill/>
        </p:spPr>
        <p:txBody>
          <a:bodyPr wrap="square" rtlCol="0">
            <a:spAutoFit/>
          </a:bodyPr>
          <a:lstStyle/>
          <a:p>
            <a:pPr marL="180975" indent="-180975">
              <a:buFont typeface="Arial" panose="020B0604020202020204" pitchFamily="34" charset="0"/>
              <a:buChar char="•"/>
            </a:pPr>
            <a:r>
              <a:rPr lang="es-ES" sz="1400" dirty="0"/>
              <a:t>Proyección externa del modelo de voluntariado</a:t>
            </a:r>
            <a:endParaRPr lang="es-ES" sz="600" dirty="0"/>
          </a:p>
        </p:txBody>
      </p:sp>
      <p:sp>
        <p:nvSpPr>
          <p:cNvPr id="56" name="TextBox 55"/>
          <p:cNvSpPr txBox="1"/>
          <p:nvPr/>
        </p:nvSpPr>
        <p:spPr>
          <a:xfrm>
            <a:off x="6170733" y="2564904"/>
            <a:ext cx="2099985" cy="1384995"/>
          </a:xfrm>
          <a:prstGeom prst="rect">
            <a:avLst/>
          </a:prstGeom>
          <a:noFill/>
        </p:spPr>
        <p:txBody>
          <a:bodyPr wrap="square" rtlCol="0">
            <a:spAutoFit/>
          </a:bodyPr>
          <a:lstStyle/>
          <a:p>
            <a:pPr marL="180975" indent="-180975">
              <a:buFont typeface="Arial" panose="020B0604020202020204" pitchFamily="34" charset="0"/>
              <a:buChar char="•"/>
            </a:pPr>
            <a:r>
              <a:rPr lang="es-ES" sz="1400" dirty="0"/>
              <a:t>Fomentar la autonomía, participación social y empoderamiento de las personas con las que trabajamos</a:t>
            </a:r>
            <a:endParaRPr lang="es-ES" sz="600" dirty="0"/>
          </a:p>
        </p:txBody>
      </p:sp>
      <p:sp>
        <p:nvSpPr>
          <p:cNvPr id="57" name="TextBox 56"/>
          <p:cNvSpPr txBox="1"/>
          <p:nvPr/>
        </p:nvSpPr>
        <p:spPr>
          <a:xfrm>
            <a:off x="6150648" y="3893567"/>
            <a:ext cx="2264086" cy="830997"/>
          </a:xfrm>
          <a:prstGeom prst="rect">
            <a:avLst/>
          </a:prstGeom>
          <a:noFill/>
        </p:spPr>
        <p:txBody>
          <a:bodyPr wrap="square" rtlCol="0">
            <a:spAutoFit/>
          </a:bodyPr>
          <a:lstStyle/>
          <a:p>
            <a:pPr marL="180975" indent="-180975">
              <a:buFont typeface="Arial" panose="020B0604020202020204" pitchFamily="34" charset="0"/>
              <a:buChar char="•"/>
            </a:pPr>
            <a:r>
              <a:rPr lang="es-ES" sz="1400" dirty="0"/>
              <a:t>Consolidación y homogeneización de los programas </a:t>
            </a:r>
          </a:p>
          <a:p>
            <a:pPr marL="171450" indent="-171450">
              <a:buFont typeface="Arial" panose="020B0604020202020204" pitchFamily="34" charset="0"/>
              <a:buChar char="•"/>
            </a:pPr>
            <a:endParaRPr lang="es-ES" sz="600" dirty="0"/>
          </a:p>
        </p:txBody>
      </p:sp>
      <p:sp>
        <p:nvSpPr>
          <p:cNvPr id="58" name="TextBox 57"/>
          <p:cNvSpPr txBox="1"/>
          <p:nvPr/>
        </p:nvSpPr>
        <p:spPr>
          <a:xfrm>
            <a:off x="6150648" y="4685074"/>
            <a:ext cx="2264086" cy="738664"/>
          </a:xfrm>
          <a:prstGeom prst="rect">
            <a:avLst/>
          </a:prstGeom>
          <a:noFill/>
        </p:spPr>
        <p:txBody>
          <a:bodyPr wrap="square" rtlCol="0">
            <a:spAutoFit/>
          </a:bodyPr>
          <a:lstStyle/>
          <a:p>
            <a:pPr marL="180975" indent="-180975">
              <a:buFont typeface="Arial" panose="020B0604020202020204" pitchFamily="34" charset="0"/>
              <a:buChar char="•"/>
            </a:pPr>
            <a:r>
              <a:rPr lang="es-ES" sz="1400" dirty="0"/>
              <a:t>Potenciar innovación, investigación y creatividad</a:t>
            </a:r>
            <a:endParaRPr lang="es-ES" sz="600" dirty="0"/>
          </a:p>
        </p:txBody>
      </p:sp>
    </p:spTree>
    <p:extLst>
      <p:ext uri="{BB962C8B-B14F-4D97-AF65-F5344CB8AC3E}">
        <p14:creationId xmlns:p14="http://schemas.microsoft.com/office/powerpoint/2010/main" val="5865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fontScale="90000"/>
          </a:bodyPr>
          <a:lstStyle/>
          <a:p>
            <a:r>
              <a:rPr lang="es-ES" dirty="0"/>
              <a:t>Líneas Estratégicas, objetivos específicos e iniciativas estratégicas</a:t>
            </a:r>
            <a:br>
              <a:rPr lang="es-ES" dirty="0"/>
            </a:br>
            <a:r>
              <a:rPr lang="es-ES" sz="2000" dirty="0"/>
              <a:t>Voluntariado</a:t>
            </a:r>
          </a:p>
        </p:txBody>
      </p:sp>
      <p:sp>
        <p:nvSpPr>
          <p:cNvPr id="42" name="Rectangle 41"/>
          <p:cNvSpPr/>
          <p:nvPr/>
        </p:nvSpPr>
        <p:spPr>
          <a:xfrm>
            <a:off x="3460042" y="2021065"/>
            <a:ext cx="2284171" cy="3399800"/>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TextBox 42"/>
          <p:cNvSpPr txBox="1"/>
          <p:nvPr/>
        </p:nvSpPr>
        <p:spPr>
          <a:xfrm>
            <a:off x="3471519" y="2001004"/>
            <a:ext cx="2214954" cy="400110"/>
          </a:xfrm>
          <a:prstGeom prst="rect">
            <a:avLst/>
          </a:prstGeom>
          <a:noFill/>
        </p:spPr>
        <p:txBody>
          <a:bodyPr wrap="square" rtlCol="0">
            <a:spAutoFit/>
          </a:bodyPr>
          <a:lstStyle/>
          <a:p>
            <a:r>
              <a:rPr lang="es-ES" sz="2000" dirty="0">
                <a:solidFill>
                  <a:schemeClr val="tx1">
                    <a:lumMod val="65000"/>
                    <a:lumOff val="35000"/>
                  </a:schemeClr>
                </a:solidFill>
              </a:rPr>
              <a:t>Voluntariado</a:t>
            </a:r>
          </a:p>
        </p:txBody>
      </p:sp>
      <p:sp>
        <p:nvSpPr>
          <p:cNvPr id="44" name="TextBox 43"/>
          <p:cNvSpPr txBox="1"/>
          <p:nvPr/>
        </p:nvSpPr>
        <p:spPr>
          <a:xfrm>
            <a:off x="3460042" y="1599183"/>
            <a:ext cx="2226431" cy="461665"/>
          </a:xfrm>
          <a:prstGeom prst="rect">
            <a:avLst/>
          </a:prstGeom>
          <a:noFill/>
        </p:spPr>
        <p:txBody>
          <a:bodyPr wrap="square" rtlCol="0">
            <a:spAutoFit/>
          </a:bodyPr>
          <a:lstStyle/>
          <a:p>
            <a:pPr algn="ctr"/>
            <a:r>
              <a:rPr lang="es-ES" sz="1200" i="1" dirty="0"/>
              <a:t>Línea estratégicas u Objetivos Específicos</a:t>
            </a:r>
          </a:p>
        </p:txBody>
      </p:sp>
      <p:sp>
        <p:nvSpPr>
          <p:cNvPr id="20" name="TextBox 19"/>
          <p:cNvSpPr txBox="1"/>
          <p:nvPr/>
        </p:nvSpPr>
        <p:spPr>
          <a:xfrm>
            <a:off x="345619" y="880264"/>
            <a:ext cx="8330837" cy="646331"/>
          </a:xfrm>
          <a:prstGeom prst="rect">
            <a:avLst/>
          </a:prstGeom>
          <a:noFill/>
        </p:spPr>
        <p:txBody>
          <a:bodyPr wrap="square" rtlCol="0">
            <a:spAutoFit/>
          </a:bodyPr>
          <a:lstStyle/>
          <a:p>
            <a:r>
              <a:rPr lang="es-ES" sz="1200" dirty="0"/>
              <a:t>El voluntariado es el fundamento del trabajo de SOLIDARIOS, cuyo modelo debe ser un referente reconocible y común en todos los programas y delegaciones. El voluntariado en SOLIDARIOS debe partir de la reflexión crítica, con vocación transformadora, orientado a lo comunitario y al fomento de la participación como vehículo de empoderamiento y de exigencia de derechos.</a:t>
            </a:r>
          </a:p>
        </p:txBody>
      </p:sp>
      <p:sp>
        <p:nvSpPr>
          <p:cNvPr id="24" name="TextBox 23"/>
          <p:cNvSpPr txBox="1"/>
          <p:nvPr/>
        </p:nvSpPr>
        <p:spPr>
          <a:xfrm>
            <a:off x="3552135" y="2673545"/>
            <a:ext cx="2099985" cy="830997"/>
          </a:xfrm>
          <a:prstGeom prst="rect">
            <a:avLst/>
          </a:prstGeom>
          <a:noFill/>
        </p:spPr>
        <p:txBody>
          <a:bodyPr wrap="square" rtlCol="0">
            <a:spAutoFit/>
          </a:bodyPr>
          <a:lstStyle/>
          <a:p>
            <a:r>
              <a:rPr lang="es-ES" sz="1400" dirty="0"/>
              <a:t>Modelo de voluntariado como elemento integrador y diferenciador</a:t>
            </a:r>
          </a:p>
          <a:p>
            <a:endParaRPr lang="es-ES" sz="600" dirty="0"/>
          </a:p>
        </p:txBody>
      </p:sp>
      <p:sp>
        <p:nvSpPr>
          <p:cNvPr id="34" name="TextBox 33"/>
          <p:cNvSpPr txBox="1"/>
          <p:nvPr/>
        </p:nvSpPr>
        <p:spPr>
          <a:xfrm>
            <a:off x="3532050" y="3677543"/>
            <a:ext cx="2264086" cy="615553"/>
          </a:xfrm>
          <a:prstGeom prst="rect">
            <a:avLst/>
          </a:prstGeom>
          <a:noFill/>
        </p:spPr>
        <p:txBody>
          <a:bodyPr wrap="square" rtlCol="0">
            <a:spAutoFit/>
          </a:bodyPr>
          <a:lstStyle/>
          <a:p>
            <a:r>
              <a:rPr lang="es-ES" sz="1400" dirty="0"/>
              <a:t>Impulsar modelo de formación del voluntariado</a:t>
            </a:r>
          </a:p>
          <a:p>
            <a:endParaRPr lang="es-ES" sz="600" dirty="0"/>
          </a:p>
        </p:txBody>
      </p:sp>
      <p:sp>
        <p:nvSpPr>
          <p:cNvPr id="36" name="TextBox 35"/>
          <p:cNvSpPr txBox="1"/>
          <p:nvPr/>
        </p:nvSpPr>
        <p:spPr>
          <a:xfrm>
            <a:off x="3500212" y="4581128"/>
            <a:ext cx="2264086" cy="400110"/>
          </a:xfrm>
          <a:prstGeom prst="rect">
            <a:avLst/>
          </a:prstGeom>
          <a:noFill/>
        </p:spPr>
        <p:txBody>
          <a:bodyPr wrap="square" rtlCol="0">
            <a:spAutoFit/>
          </a:bodyPr>
          <a:lstStyle/>
          <a:p>
            <a:endParaRPr lang="es-ES" sz="1400" dirty="0"/>
          </a:p>
          <a:p>
            <a:endParaRPr lang="es-ES" sz="600" dirty="0"/>
          </a:p>
        </p:txBody>
      </p:sp>
      <p:sp>
        <p:nvSpPr>
          <p:cNvPr id="39" name="TextBox 38"/>
          <p:cNvSpPr txBox="1"/>
          <p:nvPr/>
        </p:nvSpPr>
        <p:spPr>
          <a:xfrm>
            <a:off x="3532050" y="4685074"/>
            <a:ext cx="2264086" cy="523220"/>
          </a:xfrm>
          <a:prstGeom prst="rect">
            <a:avLst/>
          </a:prstGeom>
          <a:noFill/>
        </p:spPr>
        <p:txBody>
          <a:bodyPr wrap="square" rtlCol="0">
            <a:spAutoFit/>
          </a:bodyPr>
          <a:lstStyle/>
          <a:p>
            <a:r>
              <a:rPr lang="es-ES" sz="1400" dirty="0"/>
              <a:t>Proyección externa del modelo de voluntariado</a:t>
            </a:r>
            <a:endParaRPr lang="es-ES" sz="600" dirty="0"/>
          </a:p>
        </p:txBody>
      </p:sp>
      <p:sp>
        <p:nvSpPr>
          <p:cNvPr id="45" name="TextBox 44"/>
          <p:cNvSpPr txBox="1"/>
          <p:nvPr/>
        </p:nvSpPr>
        <p:spPr>
          <a:xfrm>
            <a:off x="449488" y="1715676"/>
            <a:ext cx="3399799" cy="276999"/>
          </a:xfrm>
          <a:prstGeom prst="rect">
            <a:avLst/>
          </a:prstGeom>
          <a:noFill/>
        </p:spPr>
        <p:txBody>
          <a:bodyPr wrap="square" rtlCol="0">
            <a:spAutoFit/>
          </a:bodyPr>
          <a:lstStyle/>
          <a:p>
            <a:pPr algn="ctr"/>
            <a:r>
              <a:rPr lang="es-ES" sz="1200" i="1" dirty="0"/>
              <a:t>Iniciativas estratégicas</a:t>
            </a:r>
          </a:p>
        </p:txBody>
      </p:sp>
      <p:sp>
        <p:nvSpPr>
          <p:cNvPr id="85" name="TextBox 84"/>
          <p:cNvSpPr txBox="1"/>
          <p:nvPr/>
        </p:nvSpPr>
        <p:spPr>
          <a:xfrm>
            <a:off x="1043608" y="2420888"/>
            <a:ext cx="2170584" cy="1754326"/>
          </a:xfrm>
          <a:prstGeom prst="rect">
            <a:avLst/>
          </a:prstGeom>
          <a:noFill/>
        </p:spPr>
        <p:txBody>
          <a:bodyPr wrap="square" rtlCol="0">
            <a:spAutoFit/>
          </a:bodyPr>
          <a:lstStyle/>
          <a:p>
            <a:pPr marL="171450" indent="-171450">
              <a:buFont typeface="Arial" panose="020B0604020202020204" pitchFamily="34" charset="0"/>
              <a:buChar char="•"/>
            </a:pPr>
            <a:r>
              <a:rPr lang="es-ES" sz="1200" dirty="0"/>
              <a:t>Modelo de Voluntariado (MV)  actualizado y común</a:t>
            </a:r>
          </a:p>
          <a:p>
            <a:pPr marL="171450" indent="-171450">
              <a:buFont typeface="Arial" panose="020B0604020202020204" pitchFamily="34" charset="0"/>
              <a:buChar char="•"/>
            </a:pPr>
            <a:r>
              <a:rPr lang="es-ES" sz="1200" dirty="0"/>
              <a:t>Análisis del posicionamiento del MV en relación a otras organizaciones</a:t>
            </a:r>
          </a:p>
          <a:p>
            <a:pPr marL="171450" indent="-171450">
              <a:buFont typeface="Arial" panose="020B0604020202020204" pitchFamily="34" charset="0"/>
              <a:buChar char="•"/>
            </a:pPr>
            <a:r>
              <a:rPr lang="es-ES" sz="1200" dirty="0"/>
              <a:t>Plan de Integración del MV en todo los procesos clave.</a:t>
            </a:r>
          </a:p>
          <a:p>
            <a:pPr marL="171450" indent="-171450">
              <a:buFont typeface="Arial" panose="020B0604020202020204" pitchFamily="34" charset="0"/>
              <a:buChar char="•"/>
            </a:pPr>
            <a:r>
              <a:rPr lang="es-ES" sz="1200" dirty="0"/>
              <a:t>Plan de difusión del  MV</a:t>
            </a:r>
          </a:p>
          <a:p>
            <a:endParaRPr lang="es-ES" sz="1200" dirty="0"/>
          </a:p>
        </p:txBody>
      </p:sp>
      <p:sp>
        <p:nvSpPr>
          <p:cNvPr id="86" name="TextBox 85"/>
          <p:cNvSpPr txBox="1"/>
          <p:nvPr/>
        </p:nvSpPr>
        <p:spPr>
          <a:xfrm>
            <a:off x="5929322" y="3429000"/>
            <a:ext cx="2496910" cy="830997"/>
          </a:xfrm>
          <a:prstGeom prst="rect">
            <a:avLst/>
          </a:prstGeom>
          <a:noFill/>
        </p:spPr>
        <p:txBody>
          <a:bodyPr wrap="square" rtlCol="0">
            <a:spAutoFit/>
          </a:bodyPr>
          <a:lstStyle/>
          <a:p>
            <a:pPr marL="171450" indent="-171450">
              <a:buFont typeface="Arial" panose="020B0604020202020204" pitchFamily="34" charset="0"/>
              <a:buChar char="•"/>
            </a:pPr>
            <a:r>
              <a:rPr lang="es-ES" sz="1200" dirty="0"/>
              <a:t>Plan Anual de Formación de </a:t>
            </a:r>
            <a:r>
              <a:rPr lang="es-ES" sz="1200" dirty="0" smtClean="0"/>
              <a:t>Voluntarios y del Equipo Técnico</a:t>
            </a:r>
          </a:p>
          <a:p>
            <a:pPr marL="171450" indent="-171450">
              <a:buFont typeface="Arial" panose="020B0604020202020204" pitchFamily="34" charset="0"/>
              <a:buChar char="•"/>
            </a:pPr>
            <a:r>
              <a:rPr lang="es-ES" sz="1200" dirty="0" smtClean="0"/>
              <a:t>Evaluación de los procesos de formación enfocados a la mejora</a:t>
            </a:r>
            <a:endParaRPr lang="es-ES" sz="1200" dirty="0"/>
          </a:p>
        </p:txBody>
      </p:sp>
      <p:sp>
        <p:nvSpPr>
          <p:cNvPr id="87" name="TextBox 86"/>
          <p:cNvSpPr txBox="1"/>
          <p:nvPr/>
        </p:nvSpPr>
        <p:spPr>
          <a:xfrm>
            <a:off x="5917190" y="4686235"/>
            <a:ext cx="2831273" cy="830997"/>
          </a:xfrm>
          <a:prstGeom prst="rect">
            <a:avLst/>
          </a:prstGeom>
          <a:noFill/>
        </p:spPr>
        <p:txBody>
          <a:bodyPr wrap="square" rtlCol="0">
            <a:spAutoFit/>
          </a:bodyPr>
          <a:lstStyle/>
          <a:p>
            <a:pPr marL="171450" indent="-171450">
              <a:buFont typeface="Arial" panose="020B0604020202020204" pitchFamily="34" charset="0"/>
              <a:buChar char="•"/>
            </a:pPr>
            <a:r>
              <a:rPr lang="es-ES" sz="1200" dirty="0"/>
              <a:t>Plan de Innovación en la Promoción del Voluntariado (ámbitos, comunidad, </a:t>
            </a:r>
            <a:r>
              <a:rPr lang="es-ES" sz="1200" dirty="0" smtClean="0"/>
              <a:t>redes)</a:t>
            </a:r>
            <a:endParaRPr lang="es-ES" sz="1200" dirty="0"/>
          </a:p>
          <a:p>
            <a:endParaRPr lang="es-ES" sz="1200" dirty="0"/>
          </a:p>
        </p:txBody>
      </p:sp>
      <p:cxnSp>
        <p:nvCxnSpPr>
          <p:cNvPr id="88" name="Straight Connector 87"/>
          <p:cNvCxnSpPr/>
          <p:nvPr/>
        </p:nvCxnSpPr>
        <p:spPr>
          <a:xfrm>
            <a:off x="3193721" y="2420888"/>
            <a:ext cx="2868" cy="1512168"/>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196589" y="2921810"/>
            <a:ext cx="355546" cy="31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675081" y="3965283"/>
            <a:ext cx="24211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920146" y="3743340"/>
            <a:ext cx="0" cy="41250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5675081" y="4885715"/>
            <a:ext cx="24211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527551" y="1774249"/>
            <a:ext cx="3399799" cy="276999"/>
          </a:xfrm>
          <a:prstGeom prst="rect">
            <a:avLst/>
          </a:prstGeom>
          <a:noFill/>
        </p:spPr>
        <p:txBody>
          <a:bodyPr wrap="square" rtlCol="0">
            <a:spAutoFit/>
          </a:bodyPr>
          <a:lstStyle/>
          <a:p>
            <a:pPr algn="ctr"/>
            <a:r>
              <a:rPr lang="es-ES" sz="1200" i="1" dirty="0"/>
              <a:t>Iniciativas estratégicas</a:t>
            </a:r>
          </a:p>
        </p:txBody>
      </p:sp>
      <p:sp>
        <p:nvSpPr>
          <p:cNvPr id="118" name="Rectangle 117"/>
          <p:cNvSpPr/>
          <p:nvPr/>
        </p:nvSpPr>
        <p:spPr>
          <a:xfrm>
            <a:off x="1868239" y="6423139"/>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cxnSp>
        <p:nvCxnSpPr>
          <p:cNvPr id="119" name="Straight Connector 118"/>
          <p:cNvCxnSpPr/>
          <p:nvPr/>
        </p:nvCxnSpPr>
        <p:spPr>
          <a:xfrm>
            <a:off x="5940152" y="4725144"/>
            <a:ext cx="0" cy="41250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184531" y="5308882"/>
            <a:ext cx="8835082" cy="1319721"/>
            <a:chOff x="184531" y="5308882"/>
            <a:chExt cx="8835082" cy="1319721"/>
          </a:xfrm>
        </p:grpSpPr>
        <p:sp>
          <p:nvSpPr>
            <p:cNvPr id="32" name="Rectangle 31"/>
            <p:cNvSpPr/>
            <p:nvPr/>
          </p:nvSpPr>
          <p:spPr>
            <a:xfrm>
              <a:off x="757773" y="5443838"/>
              <a:ext cx="8261840" cy="894994"/>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TextBox 32"/>
            <p:cNvSpPr txBox="1"/>
            <p:nvPr/>
          </p:nvSpPr>
          <p:spPr>
            <a:xfrm rot="16200000">
              <a:off x="-244497" y="5737910"/>
              <a:ext cx="1319721" cy="461665"/>
            </a:xfrm>
            <a:prstGeom prst="rect">
              <a:avLst/>
            </a:prstGeom>
            <a:noFill/>
          </p:spPr>
          <p:txBody>
            <a:bodyPr wrap="square" rtlCol="0">
              <a:spAutoFit/>
            </a:bodyPr>
            <a:lstStyle/>
            <a:p>
              <a:pPr algn="ctr"/>
              <a:r>
                <a:rPr lang="es-ES" sz="1200" dirty="0"/>
                <a:t>Objetivos estratégicos</a:t>
              </a:r>
            </a:p>
          </p:txBody>
        </p:sp>
        <p:sp>
          <p:nvSpPr>
            <p:cNvPr id="35" name="TextBox 34"/>
            <p:cNvSpPr txBox="1"/>
            <p:nvPr/>
          </p:nvSpPr>
          <p:spPr>
            <a:xfrm>
              <a:off x="1043608" y="5672224"/>
              <a:ext cx="2411005" cy="446760"/>
            </a:xfrm>
            <a:prstGeom prst="rect">
              <a:avLst/>
            </a:prstGeom>
            <a:noFill/>
          </p:spPr>
          <p:txBody>
            <a:bodyPr wrap="square" rtlCol="0">
              <a:spAutoFit/>
            </a:bodyPr>
            <a:lstStyle/>
            <a:p>
              <a:pPr algn="ctr"/>
              <a:r>
                <a:rPr lang="es-ES" sz="2000" dirty="0">
                  <a:solidFill>
                    <a:schemeClr val="bg1"/>
                  </a:solidFill>
                </a:rPr>
                <a:t>Identidad</a:t>
              </a:r>
            </a:p>
          </p:txBody>
        </p:sp>
        <p:sp>
          <p:nvSpPr>
            <p:cNvPr id="37" name="TextBox 36"/>
            <p:cNvSpPr txBox="1"/>
            <p:nvPr/>
          </p:nvSpPr>
          <p:spPr>
            <a:xfrm>
              <a:off x="3479892" y="5517232"/>
              <a:ext cx="2615044" cy="790420"/>
            </a:xfrm>
            <a:prstGeom prst="rect">
              <a:avLst/>
            </a:prstGeom>
            <a:noFill/>
            <a:ln>
              <a:noFill/>
            </a:ln>
          </p:spPr>
          <p:txBody>
            <a:bodyPr wrap="square" rtlCol="0">
              <a:spAutoFit/>
            </a:bodyPr>
            <a:lstStyle/>
            <a:p>
              <a:pPr algn="ctr"/>
              <a:r>
                <a:rPr lang="es-ES" sz="2000" dirty="0">
                  <a:solidFill>
                    <a:schemeClr val="bg1"/>
                  </a:solidFill>
                </a:rPr>
                <a:t>Colaboración e influencia</a:t>
              </a:r>
            </a:p>
          </p:txBody>
        </p:sp>
        <p:sp>
          <p:nvSpPr>
            <p:cNvPr id="38" name="TextBox 37"/>
            <p:cNvSpPr txBox="1"/>
            <p:nvPr/>
          </p:nvSpPr>
          <p:spPr>
            <a:xfrm>
              <a:off x="6330807" y="5667955"/>
              <a:ext cx="2633680" cy="446760"/>
            </a:xfrm>
            <a:prstGeom prst="rect">
              <a:avLst/>
            </a:prstGeom>
            <a:noFill/>
          </p:spPr>
          <p:txBody>
            <a:bodyPr wrap="square" rtlCol="0">
              <a:spAutoFit/>
            </a:bodyPr>
            <a:lstStyle/>
            <a:p>
              <a:pPr algn="ctr"/>
              <a:r>
                <a:rPr lang="es-ES" sz="2000" dirty="0">
                  <a:solidFill>
                    <a:schemeClr val="bg1"/>
                  </a:solidFill>
                </a:rPr>
                <a:t>Capacidades</a:t>
              </a:r>
            </a:p>
          </p:txBody>
        </p:sp>
      </p:grpSp>
    </p:spTree>
    <p:extLst>
      <p:ext uri="{BB962C8B-B14F-4D97-AF65-F5344CB8AC3E}">
        <p14:creationId xmlns:p14="http://schemas.microsoft.com/office/powerpoint/2010/main" val="1810862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fontScale="90000"/>
          </a:bodyPr>
          <a:lstStyle/>
          <a:p>
            <a:r>
              <a:rPr lang="es-ES" dirty="0"/>
              <a:t>Líneas Estratégicas, objetivos específicos e iniciativas estratégicas</a:t>
            </a:r>
            <a:br>
              <a:rPr lang="es-ES" dirty="0"/>
            </a:br>
            <a:r>
              <a:rPr lang="es-ES" sz="2000" dirty="0"/>
              <a:t>Programas</a:t>
            </a:r>
            <a:br>
              <a:rPr lang="es-ES" sz="2000" dirty="0"/>
            </a:br>
            <a:endParaRPr lang="es-ES" sz="2000" dirty="0"/>
          </a:p>
        </p:txBody>
      </p:sp>
      <p:sp>
        <p:nvSpPr>
          <p:cNvPr id="42" name="Rectangle 41"/>
          <p:cNvSpPr/>
          <p:nvPr/>
        </p:nvSpPr>
        <p:spPr>
          <a:xfrm>
            <a:off x="6156176" y="2021065"/>
            <a:ext cx="2284171" cy="3399800"/>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TextBox 42"/>
          <p:cNvSpPr txBox="1"/>
          <p:nvPr/>
        </p:nvSpPr>
        <p:spPr>
          <a:xfrm>
            <a:off x="6167653" y="2001004"/>
            <a:ext cx="2214954" cy="400110"/>
          </a:xfrm>
          <a:prstGeom prst="rect">
            <a:avLst/>
          </a:prstGeom>
          <a:noFill/>
        </p:spPr>
        <p:txBody>
          <a:bodyPr wrap="square" rtlCol="0">
            <a:spAutoFit/>
          </a:bodyPr>
          <a:lstStyle/>
          <a:p>
            <a:r>
              <a:rPr lang="es-ES" sz="2000" dirty="0">
                <a:solidFill>
                  <a:schemeClr val="tx1">
                    <a:lumMod val="65000"/>
                    <a:lumOff val="35000"/>
                  </a:schemeClr>
                </a:solidFill>
              </a:rPr>
              <a:t>Programas</a:t>
            </a:r>
          </a:p>
        </p:txBody>
      </p:sp>
      <p:sp>
        <p:nvSpPr>
          <p:cNvPr id="20" name="TextBox 19"/>
          <p:cNvSpPr txBox="1"/>
          <p:nvPr/>
        </p:nvSpPr>
        <p:spPr>
          <a:xfrm>
            <a:off x="345619" y="880264"/>
            <a:ext cx="8330837" cy="830997"/>
          </a:xfrm>
          <a:prstGeom prst="rect">
            <a:avLst/>
          </a:prstGeom>
          <a:noFill/>
        </p:spPr>
        <p:txBody>
          <a:bodyPr wrap="square" rtlCol="0">
            <a:spAutoFit/>
          </a:bodyPr>
          <a:lstStyle/>
          <a:p>
            <a:r>
              <a:rPr lang="es-ES" sz="1200" dirty="0"/>
              <a:t>En los próximos 4 años, queremos consolidar varias líneas de nuestros programas. Para ello, debemos insistir en el empoderamiento </a:t>
            </a:r>
            <a:r>
              <a:rPr lang="es-ES" sz="1200" dirty="0" smtClean="0"/>
              <a:t>de </a:t>
            </a:r>
            <a:r>
              <a:rPr lang="es-ES" sz="1200" dirty="0"/>
              <a:t>las personas en situación de exclusión social con las que trabajamos, la homogeneización de lo que hacemos en todos los sitios donde lo hacemos, y por </a:t>
            </a:r>
            <a:r>
              <a:rPr lang="es-ES" sz="1200" dirty="0" smtClean="0"/>
              <a:t>último, </a:t>
            </a:r>
            <a:r>
              <a:rPr lang="es-ES" sz="1200" dirty="0"/>
              <a:t>en la introducción junto con la base social y los colectivos,  del </a:t>
            </a:r>
            <a:r>
              <a:rPr lang="es-ES" sz="1200" dirty="0" smtClean="0"/>
              <a:t> paradigma </a:t>
            </a:r>
            <a:r>
              <a:rPr lang="es-ES" sz="1200" dirty="0"/>
              <a:t>de la </a:t>
            </a:r>
            <a:r>
              <a:rPr lang="es-ES" sz="1200" dirty="0" smtClean="0"/>
              <a:t>innovación y la calidad.</a:t>
            </a:r>
            <a:endParaRPr lang="es-ES" sz="1200" dirty="0"/>
          </a:p>
        </p:txBody>
      </p:sp>
      <p:sp>
        <p:nvSpPr>
          <p:cNvPr id="24" name="TextBox 23"/>
          <p:cNvSpPr txBox="1"/>
          <p:nvPr/>
        </p:nvSpPr>
        <p:spPr>
          <a:xfrm>
            <a:off x="6248269" y="2673545"/>
            <a:ext cx="2099985" cy="1169551"/>
          </a:xfrm>
          <a:prstGeom prst="rect">
            <a:avLst/>
          </a:prstGeom>
          <a:noFill/>
        </p:spPr>
        <p:txBody>
          <a:bodyPr wrap="square" rtlCol="0">
            <a:spAutoFit/>
          </a:bodyPr>
          <a:lstStyle/>
          <a:p>
            <a:r>
              <a:rPr lang="es-ES" sz="1400" dirty="0"/>
              <a:t>Fomentar la autonomía, participación social y empoderamiento de las personas con las que trabajamos</a:t>
            </a:r>
            <a:endParaRPr lang="es-ES" sz="600" dirty="0"/>
          </a:p>
        </p:txBody>
      </p:sp>
      <p:sp>
        <p:nvSpPr>
          <p:cNvPr id="34" name="TextBox 33"/>
          <p:cNvSpPr txBox="1"/>
          <p:nvPr/>
        </p:nvSpPr>
        <p:spPr>
          <a:xfrm>
            <a:off x="6228184" y="3893567"/>
            <a:ext cx="2264086" cy="830997"/>
          </a:xfrm>
          <a:prstGeom prst="rect">
            <a:avLst/>
          </a:prstGeom>
          <a:noFill/>
        </p:spPr>
        <p:txBody>
          <a:bodyPr wrap="square" rtlCol="0">
            <a:spAutoFit/>
          </a:bodyPr>
          <a:lstStyle/>
          <a:p>
            <a:r>
              <a:rPr lang="es-ES" sz="1400" dirty="0"/>
              <a:t>Consolidación y homogeneización de los programas </a:t>
            </a:r>
          </a:p>
          <a:p>
            <a:endParaRPr lang="es-ES" sz="600" dirty="0"/>
          </a:p>
        </p:txBody>
      </p:sp>
      <p:sp>
        <p:nvSpPr>
          <p:cNvPr id="36" name="TextBox 35"/>
          <p:cNvSpPr txBox="1"/>
          <p:nvPr/>
        </p:nvSpPr>
        <p:spPr>
          <a:xfrm>
            <a:off x="6196346" y="4581128"/>
            <a:ext cx="2264086" cy="400110"/>
          </a:xfrm>
          <a:prstGeom prst="rect">
            <a:avLst/>
          </a:prstGeom>
          <a:noFill/>
        </p:spPr>
        <p:txBody>
          <a:bodyPr wrap="square" rtlCol="0">
            <a:spAutoFit/>
          </a:bodyPr>
          <a:lstStyle/>
          <a:p>
            <a:endParaRPr lang="es-ES" sz="1400" dirty="0"/>
          </a:p>
          <a:p>
            <a:endParaRPr lang="es-ES" sz="600" dirty="0"/>
          </a:p>
        </p:txBody>
      </p:sp>
      <p:sp>
        <p:nvSpPr>
          <p:cNvPr id="45" name="TextBox 44"/>
          <p:cNvSpPr txBox="1"/>
          <p:nvPr/>
        </p:nvSpPr>
        <p:spPr>
          <a:xfrm>
            <a:off x="1868239" y="1968019"/>
            <a:ext cx="3399799" cy="276999"/>
          </a:xfrm>
          <a:prstGeom prst="rect">
            <a:avLst/>
          </a:prstGeom>
          <a:noFill/>
        </p:spPr>
        <p:txBody>
          <a:bodyPr wrap="square" rtlCol="0">
            <a:spAutoFit/>
          </a:bodyPr>
          <a:lstStyle/>
          <a:p>
            <a:pPr algn="ctr"/>
            <a:r>
              <a:rPr lang="es-ES" sz="1200" i="1" dirty="0"/>
              <a:t>Iniciativas estratégicas</a:t>
            </a:r>
          </a:p>
        </p:txBody>
      </p:sp>
      <p:sp>
        <p:nvSpPr>
          <p:cNvPr id="85" name="TextBox 84"/>
          <p:cNvSpPr txBox="1"/>
          <p:nvPr/>
        </p:nvSpPr>
        <p:spPr>
          <a:xfrm>
            <a:off x="1187624" y="2778996"/>
            <a:ext cx="4322106" cy="461665"/>
          </a:xfrm>
          <a:prstGeom prst="rect">
            <a:avLst/>
          </a:prstGeom>
          <a:noFill/>
        </p:spPr>
        <p:txBody>
          <a:bodyPr wrap="square" rtlCol="0">
            <a:spAutoFit/>
          </a:bodyPr>
          <a:lstStyle/>
          <a:p>
            <a:pPr marL="171450" indent="-171450">
              <a:buFont typeface="Arial" panose="020B0604020202020204" pitchFamily="34" charset="0"/>
              <a:buChar char="•"/>
            </a:pPr>
            <a:r>
              <a:rPr lang="es-ES" sz="1200" dirty="0"/>
              <a:t>Diseño e Implantación del Modelo de Intervención con enfoque </a:t>
            </a:r>
            <a:r>
              <a:rPr lang="es-ES" sz="1200" dirty="0" smtClean="0"/>
              <a:t>participativo en todos nuestros programas</a:t>
            </a:r>
            <a:endParaRPr lang="es-ES" sz="1200" dirty="0"/>
          </a:p>
        </p:txBody>
      </p:sp>
      <p:cxnSp>
        <p:nvCxnSpPr>
          <p:cNvPr id="89" name="Straight Connector 88"/>
          <p:cNvCxnSpPr/>
          <p:nvPr/>
        </p:nvCxnSpPr>
        <p:spPr>
          <a:xfrm>
            <a:off x="5580112" y="2983596"/>
            <a:ext cx="63063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02091" y="3398619"/>
            <a:ext cx="4287554" cy="1200329"/>
          </a:xfrm>
          <a:prstGeom prst="rect">
            <a:avLst/>
          </a:prstGeom>
          <a:noFill/>
        </p:spPr>
        <p:txBody>
          <a:bodyPr wrap="square" rtlCol="0">
            <a:spAutoFit/>
          </a:bodyPr>
          <a:lstStyle/>
          <a:p>
            <a:pPr marL="171450" indent="-171450">
              <a:buFont typeface="Arial" panose="020B0604020202020204" pitchFamily="34" charset="0"/>
              <a:buChar char="•"/>
            </a:pPr>
            <a:r>
              <a:rPr lang="es-ES" sz="1200" dirty="0"/>
              <a:t>Plan de Diseño e Implantación de Mapa de Procesos clave en toda la organización</a:t>
            </a:r>
          </a:p>
          <a:p>
            <a:pPr marL="171450" indent="-171450">
              <a:buFont typeface="Arial" panose="020B0604020202020204" pitchFamily="34" charset="0"/>
              <a:buChar char="•"/>
            </a:pPr>
            <a:r>
              <a:rPr lang="es-ES" sz="1200" dirty="0"/>
              <a:t>Diseño e Implantación de CRM de gestión común</a:t>
            </a:r>
          </a:p>
          <a:p>
            <a:pPr marL="171450" indent="-171450">
              <a:buFont typeface="Arial" panose="020B0604020202020204" pitchFamily="34" charset="0"/>
              <a:buChar char="•"/>
            </a:pPr>
            <a:r>
              <a:rPr lang="es-ES" sz="1200" dirty="0"/>
              <a:t>Espacio de aprendizaje entre </a:t>
            </a:r>
            <a:r>
              <a:rPr lang="es-ES" sz="1200" dirty="0" smtClean="0"/>
              <a:t>programas y territorios</a:t>
            </a:r>
            <a:endParaRPr lang="es-ES" sz="1200" dirty="0"/>
          </a:p>
          <a:p>
            <a:pPr marL="171450" indent="-171450">
              <a:buFont typeface="Arial" panose="020B0604020202020204" pitchFamily="34" charset="0"/>
              <a:buChar char="•"/>
            </a:pPr>
            <a:endParaRPr lang="es-ES" sz="1200" dirty="0"/>
          </a:p>
          <a:p>
            <a:endParaRPr lang="es-ES" sz="1200" dirty="0"/>
          </a:p>
        </p:txBody>
      </p:sp>
      <p:sp>
        <p:nvSpPr>
          <p:cNvPr id="35" name="TextBox 34"/>
          <p:cNvSpPr txBox="1"/>
          <p:nvPr/>
        </p:nvSpPr>
        <p:spPr>
          <a:xfrm>
            <a:off x="1220550" y="4509120"/>
            <a:ext cx="4287554" cy="1569660"/>
          </a:xfrm>
          <a:prstGeom prst="rect">
            <a:avLst/>
          </a:prstGeom>
          <a:noFill/>
        </p:spPr>
        <p:txBody>
          <a:bodyPr wrap="square" rtlCol="0">
            <a:spAutoFit/>
          </a:bodyPr>
          <a:lstStyle/>
          <a:p>
            <a:pPr marL="171450" indent="-171450">
              <a:buFont typeface="Arial" panose="020B0604020202020204" pitchFamily="34" charset="0"/>
              <a:buChar char="•"/>
            </a:pPr>
            <a:r>
              <a:rPr lang="es-ES" sz="1200" dirty="0"/>
              <a:t>Plan de Innovación por Programa con enfoque participativo</a:t>
            </a:r>
          </a:p>
          <a:p>
            <a:pPr marL="171450" indent="-171450">
              <a:buFont typeface="Arial" panose="020B0604020202020204" pitchFamily="34" charset="0"/>
              <a:buChar char="•"/>
            </a:pPr>
            <a:r>
              <a:rPr lang="es-ES" sz="1200" dirty="0"/>
              <a:t>Plan de Estudios o Investigación desde el ámbito universitario por programa</a:t>
            </a:r>
          </a:p>
          <a:p>
            <a:pPr marL="171450" indent="-171450">
              <a:buFont typeface="Arial" panose="020B0604020202020204" pitchFamily="34" charset="0"/>
              <a:buChar char="•"/>
            </a:pPr>
            <a:r>
              <a:rPr lang="es-ES" sz="1200" dirty="0"/>
              <a:t>Modelo Metodológico de Evaluación de Intervenciones</a:t>
            </a:r>
          </a:p>
          <a:p>
            <a:endParaRPr lang="es-ES" sz="1200" dirty="0"/>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endParaRPr lang="es-ES" sz="1200" dirty="0"/>
          </a:p>
          <a:p>
            <a:endParaRPr lang="es-ES" sz="1200" dirty="0"/>
          </a:p>
        </p:txBody>
      </p:sp>
      <p:cxnSp>
        <p:nvCxnSpPr>
          <p:cNvPr id="37" name="Straight Connector 36"/>
          <p:cNvCxnSpPr/>
          <p:nvPr/>
        </p:nvCxnSpPr>
        <p:spPr>
          <a:xfrm>
            <a:off x="5577130" y="2778996"/>
            <a:ext cx="0" cy="41250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5577130" y="3398619"/>
            <a:ext cx="0" cy="82246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5597552" y="3998783"/>
            <a:ext cx="63063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81375" y="4455162"/>
            <a:ext cx="0" cy="82246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rot="5400000">
            <a:off x="6910785" y="3562404"/>
            <a:ext cx="3399799" cy="276999"/>
          </a:xfrm>
          <a:prstGeom prst="rect">
            <a:avLst/>
          </a:prstGeom>
          <a:noFill/>
        </p:spPr>
        <p:txBody>
          <a:bodyPr wrap="square" rtlCol="0">
            <a:spAutoFit/>
          </a:bodyPr>
          <a:lstStyle/>
          <a:p>
            <a:pPr algn="ctr"/>
            <a:r>
              <a:rPr lang="es-ES" sz="1200" i="1" dirty="0"/>
              <a:t>Líneas estratégicas y Objetivos Específicos</a:t>
            </a:r>
          </a:p>
        </p:txBody>
      </p:sp>
      <p:sp>
        <p:nvSpPr>
          <p:cNvPr id="59" name="Rectangle 58"/>
          <p:cNvSpPr/>
          <p:nvPr/>
        </p:nvSpPr>
        <p:spPr>
          <a:xfrm>
            <a:off x="1868239" y="6423139"/>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grpSp>
        <p:nvGrpSpPr>
          <p:cNvPr id="31" name="Group 30"/>
          <p:cNvGrpSpPr/>
          <p:nvPr/>
        </p:nvGrpSpPr>
        <p:grpSpPr>
          <a:xfrm>
            <a:off x="184531" y="5308882"/>
            <a:ext cx="8835082" cy="1319721"/>
            <a:chOff x="184531" y="5308882"/>
            <a:chExt cx="8835082" cy="1319721"/>
          </a:xfrm>
        </p:grpSpPr>
        <p:sp>
          <p:nvSpPr>
            <p:cNvPr id="32" name="Rectangle 31"/>
            <p:cNvSpPr/>
            <p:nvPr/>
          </p:nvSpPr>
          <p:spPr>
            <a:xfrm>
              <a:off x="757773" y="5443838"/>
              <a:ext cx="8261840" cy="894994"/>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43"/>
            <p:cNvSpPr txBox="1"/>
            <p:nvPr/>
          </p:nvSpPr>
          <p:spPr>
            <a:xfrm rot="16200000">
              <a:off x="-244497" y="5737910"/>
              <a:ext cx="1319721" cy="461665"/>
            </a:xfrm>
            <a:prstGeom prst="rect">
              <a:avLst/>
            </a:prstGeom>
            <a:noFill/>
          </p:spPr>
          <p:txBody>
            <a:bodyPr wrap="square" rtlCol="0">
              <a:spAutoFit/>
            </a:bodyPr>
            <a:lstStyle/>
            <a:p>
              <a:pPr algn="ctr"/>
              <a:r>
                <a:rPr lang="es-ES" sz="1200" dirty="0"/>
                <a:t>Objetivos estratégicos</a:t>
              </a:r>
            </a:p>
          </p:txBody>
        </p:sp>
        <p:sp>
          <p:nvSpPr>
            <p:cNvPr id="47" name="TextBox 46"/>
            <p:cNvSpPr txBox="1"/>
            <p:nvPr/>
          </p:nvSpPr>
          <p:spPr>
            <a:xfrm>
              <a:off x="1043608" y="5672224"/>
              <a:ext cx="2411005" cy="446760"/>
            </a:xfrm>
            <a:prstGeom prst="rect">
              <a:avLst/>
            </a:prstGeom>
            <a:noFill/>
          </p:spPr>
          <p:txBody>
            <a:bodyPr wrap="square" rtlCol="0">
              <a:spAutoFit/>
            </a:bodyPr>
            <a:lstStyle/>
            <a:p>
              <a:pPr algn="ctr"/>
              <a:r>
                <a:rPr lang="es-ES" sz="2000" dirty="0">
                  <a:solidFill>
                    <a:schemeClr val="bg1"/>
                  </a:solidFill>
                </a:rPr>
                <a:t>Identidad</a:t>
              </a:r>
            </a:p>
          </p:txBody>
        </p:sp>
        <p:sp>
          <p:nvSpPr>
            <p:cNvPr id="48" name="TextBox 47"/>
            <p:cNvSpPr txBox="1"/>
            <p:nvPr/>
          </p:nvSpPr>
          <p:spPr>
            <a:xfrm>
              <a:off x="3479892" y="5517232"/>
              <a:ext cx="2615044" cy="790420"/>
            </a:xfrm>
            <a:prstGeom prst="rect">
              <a:avLst/>
            </a:prstGeom>
            <a:noFill/>
            <a:ln>
              <a:noFill/>
            </a:ln>
          </p:spPr>
          <p:txBody>
            <a:bodyPr wrap="square" rtlCol="0">
              <a:spAutoFit/>
            </a:bodyPr>
            <a:lstStyle/>
            <a:p>
              <a:pPr algn="ctr"/>
              <a:r>
                <a:rPr lang="es-ES" sz="2000" dirty="0">
                  <a:solidFill>
                    <a:schemeClr val="bg1"/>
                  </a:solidFill>
                </a:rPr>
                <a:t>Colaboración e influencia</a:t>
              </a:r>
            </a:p>
          </p:txBody>
        </p:sp>
        <p:sp>
          <p:nvSpPr>
            <p:cNvPr id="60" name="TextBox 59"/>
            <p:cNvSpPr txBox="1"/>
            <p:nvPr/>
          </p:nvSpPr>
          <p:spPr>
            <a:xfrm>
              <a:off x="6330807" y="5667955"/>
              <a:ext cx="2633680" cy="446760"/>
            </a:xfrm>
            <a:prstGeom prst="rect">
              <a:avLst/>
            </a:prstGeom>
            <a:noFill/>
          </p:spPr>
          <p:txBody>
            <a:bodyPr wrap="square" rtlCol="0">
              <a:spAutoFit/>
            </a:bodyPr>
            <a:lstStyle/>
            <a:p>
              <a:pPr algn="ctr"/>
              <a:r>
                <a:rPr lang="es-ES" sz="2000" dirty="0">
                  <a:solidFill>
                    <a:schemeClr val="bg1"/>
                  </a:solidFill>
                </a:rPr>
                <a:t>Capacidades</a:t>
              </a:r>
            </a:p>
          </p:txBody>
        </p:sp>
      </p:grpSp>
    </p:spTree>
    <p:extLst>
      <p:ext uri="{BB962C8B-B14F-4D97-AF65-F5344CB8AC3E}">
        <p14:creationId xmlns:p14="http://schemas.microsoft.com/office/powerpoint/2010/main" val="134457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983642" y="2021067"/>
            <a:ext cx="2260766" cy="400110"/>
          </a:xfrm>
          <a:prstGeom prst="rect">
            <a:avLst/>
          </a:prstGeom>
          <a:noFill/>
        </p:spPr>
        <p:txBody>
          <a:bodyPr wrap="square" rtlCol="0">
            <a:spAutoFit/>
          </a:bodyPr>
          <a:lstStyle/>
          <a:p>
            <a:r>
              <a:rPr lang="es-ES" sz="2000" dirty="0">
                <a:solidFill>
                  <a:schemeClr val="bg1"/>
                </a:solidFill>
              </a:rPr>
              <a:t>Programas</a:t>
            </a:r>
          </a:p>
        </p:txBody>
      </p:sp>
      <p:sp>
        <p:nvSpPr>
          <p:cNvPr id="42" name="Rectangle 41"/>
          <p:cNvSpPr/>
          <p:nvPr/>
        </p:nvSpPr>
        <p:spPr>
          <a:xfrm>
            <a:off x="1043608" y="2021065"/>
            <a:ext cx="2284171" cy="3399800"/>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TextBox 42"/>
          <p:cNvSpPr txBox="1"/>
          <p:nvPr/>
        </p:nvSpPr>
        <p:spPr>
          <a:xfrm>
            <a:off x="1055085" y="2001004"/>
            <a:ext cx="2214954" cy="707886"/>
          </a:xfrm>
          <a:prstGeom prst="rect">
            <a:avLst/>
          </a:prstGeom>
          <a:noFill/>
        </p:spPr>
        <p:txBody>
          <a:bodyPr wrap="square" rtlCol="0">
            <a:spAutoFit/>
          </a:bodyPr>
          <a:lstStyle/>
          <a:p>
            <a:r>
              <a:rPr lang="es-ES" sz="2000" dirty="0">
                <a:solidFill>
                  <a:schemeClr val="tx1">
                    <a:lumMod val="65000"/>
                    <a:lumOff val="35000"/>
                  </a:schemeClr>
                </a:solidFill>
              </a:rPr>
              <a:t>Sostenibilidad y Desarrollo</a:t>
            </a:r>
          </a:p>
        </p:txBody>
      </p:sp>
      <p:sp>
        <p:nvSpPr>
          <p:cNvPr id="44" name="TextBox 43"/>
          <p:cNvSpPr txBox="1"/>
          <p:nvPr/>
        </p:nvSpPr>
        <p:spPr>
          <a:xfrm rot="16200000">
            <a:off x="-1088327" y="3582465"/>
            <a:ext cx="3399799" cy="276999"/>
          </a:xfrm>
          <a:prstGeom prst="rect">
            <a:avLst/>
          </a:prstGeom>
          <a:noFill/>
        </p:spPr>
        <p:txBody>
          <a:bodyPr wrap="square" rtlCol="0">
            <a:spAutoFit/>
          </a:bodyPr>
          <a:lstStyle/>
          <a:p>
            <a:pPr algn="ctr"/>
            <a:r>
              <a:rPr lang="es-ES" sz="1200" i="1" dirty="0"/>
              <a:t>Líneas estratégicas y Objetivos Específicos</a:t>
            </a:r>
          </a:p>
        </p:txBody>
      </p:sp>
      <p:sp>
        <p:nvSpPr>
          <p:cNvPr id="24" name="TextBox 23"/>
          <p:cNvSpPr txBox="1"/>
          <p:nvPr/>
        </p:nvSpPr>
        <p:spPr>
          <a:xfrm>
            <a:off x="1063693" y="2673545"/>
            <a:ext cx="2264086" cy="615553"/>
          </a:xfrm>
          <a:prstGeom prst="rect">
            <a:avLst/>
          </a:prstGeom>
          <a:noFill/>
        </p:spPr>
        <p:txBody>
          <a:bodyPr wrap="square" rtlCol="0">
            <a:spAutoFit/>
          </a:bodyPr>
          <a:lstStyle/>
          <a:p>
            <a:r>
              <a:rPr lang="es-ES" sz="1400" dirty="0"/>
              <a:t>Sostenibilidad económica y autonomía financiera</a:t>
            </a:r>
            <a:endParaRPr lang="es-ES" sz="600" dirty="0"/>
          </a:p>
          <a:p>
            <a:endParaRPr lang="es-ES" sz="600" dirty="0"/>
          </a:p>
        </p:txBody>
      </p:sp>
      <p:sp>
        <p:nvSpPr>
          <p:cNvPr id="32" name="TextBox 31"/>
          <p:cNvSpPr txBox="1"/>
          <p:nvPr/>
        </p:nvSpPr>
        <p:spPr>
          <a:xfrm>
            <a:off x="3666546" y="2203157"/>
            <a:ext cx="5158481" cy="830997"/>
          </a:xfrm>
          <a:prstGeom prst="rect">
            <a:avLst/>
          </a:prstGeom>
          <a:noFill/>
        </p:spPr>
        <p:txBody>
          <a:bodyPr wrap="square" rtlCol="0">
            <a:spAutoFit/>
          </a:bodyPr>
          <a:lstStyle/>
          <a:p>
            <a:pPr marL="171450" indent="-171450">
              <a:buFont typeface="Arial" panose="020B0604020202020204" pitchFamily="34" charset="0"/>
              <a:buChar char="•"/>
            </a:pPr>
            <a:r>
              <a:rPr lang="es-ES" sz="1200" dirty="0"/>
              <a:t>Plan Financiero (Solvencia y tesorería)</a:t>
            </a:r>
          </a:p>
          <a:p>
            <a:pPr marL="171450" indent="-171450">
              <a:buFont typeface="Arial" panose="020B0604020202020204" pitchFamily="34" charset="0"/>
              <a:buChar char="•"/>
            </a:pPr>
            <a:r>
              <a:rPr lang="es-ES" sz="1200" dirty="0"/>
              <a:t>Plan Anual de Socios</a:t>
            </a:r>
          </a:p>
          <a:p>
            <a:pPr marL="171450" indent="-171450">
              <a:buFont typeface="Arial" panose="020B0604020202020204" pitchFamily="34" charset="0"/>
              <a:buChar char="•"/>
            </a:pPr>
            <a:r>
              <a:rPr lang="es-ES" sz="1200" dirty="0"/>
              <a:t>Plan de Consolidación y Acceso a Financiación Pública</a:t>
            </a:r>
          </a:p>
          <a:p>
            <a:pPr marL="171450" indent="-171450">
              <a:buFont typeface="Arial" panose="020B0604020202020204" pitchFamily="34" charset="0"/>
              <a:buChar char="•"/>
            </a:pPr>
            <a:r>
              <a:rPr lang="es-ES" sz="1200" dirty="0"/>
              <a:t>Plan de Acceso a Fondos Europeos</a:t>
            </a:r>
          </a:p>
        </p:txBody>
      </p:sp>
      <p:sp>
        <p:nvSpPr>
          <p:cNvPr id="33" name="TextBox 32"/>
          <p:cNvSpPr txBox="1"/>
          <p:nvPr/>
        </p:nvSpPr>
        <p:spPr>
          <a:xfrm>
            <a:off x="1083778" y="3212976"/>
            <a:ext cx="2048062" cy="615553"/>
          </a:xfrm>
          <a:prstGeom prst="rect">
            <a:avLst/>
          </a:prstGeom>
          <a:noFill/>
        </p:spPr>
        <p:txBody>
          <a:bodyPr wrap="square" rtlCol="0">
            <a:spAutoFit/>
          </a:bodyPr>
          <a:lstStyle/>
          <a:p>
            <a:r>
              <a:rPr lang="es-ES" sz="1400" dirty="0"/>
              <a:t>Implicación de la base social</a:t>
            </a:r>
          </a:p>
          <a:p>
            <a:endParaRPr lang="es-ES" sz="600" dirty="0"/>
          </a:p>
        </p:txBody>
      </p:sp>
      <p:sp>
        <p:nvSpPr>
          <p:cNvPr id="34" name="TextBox 33"/>
          <p:cNvSpPr txBox="1"/>
          <p:nvPr/>
        </p:nvSpPr>
        <p:spPr>
          <a:xfrm>
            <a:off x="1115616" y="3892986"/>
            <a:ext cx="2264086" cy="615553"/>
          </a:xfrm>
          <a:prstGeom prst="rect">
            <a:avLst/>
          </a:prstGeom>
          <a:noFill/>
        </p:spPr>
        <p:txBody>
          <a:bodyPr wrap="square" rtlCol="0">
            <a:spAutoFit/>
          </a:bodyPr>
          <a:lstStyle/>
          <a:p>
            <a:r>
              <a:rPr lang="es-ES" sz="1400" dirty="0"/>
              <a:t>Desarrollo del equipo técnico</a:t>
            </a:r>
          </a:p>
          <a:p>
            <a:endParaRPr lang="es-ES" sz="600" dirty="0"/>
          </a:p>
        </p:txBody>
      </p:sp>
      <p:sp>
        <p:nvSpPr>
          <p:cNvPr id="36" name="TextBox 35"/>
          <p:cNvSpPr txBox="1"/>
          <p:nvPr/>
        </p:nvSpPr>
        <p:spPr>
          <a:xfrm>
            <a:off x="1083778" y="4581128"/>
            <a:ext cx="2264086" cy="400110"/>
          </a:xfrm>
          <a:prstGeom prst="rect">
            <a:avLst/>
          </a:prstGeom>
          <a:noFill/>
        </p:spPr>
        <p:txBody>
          <a:bodyPr wrap="square" rtlCol="0">
            <a:spAutoFit/>
          </a:bodyPr>
          <a:lstStyle/>
          <a:p>
            <a:endParaRPr lang="es-ES" sz="1400" dirty="0"/>
          </a:p>
          <a:p>
            <a:endParaRPr lang="es-ES" sz="600" dirty="0"/>
          </a:p>
        </p:txBody>
      </p:sp>
      <p:sp>
        <p:nvSpPr>
          <p:cNvPr id="39" name="TextBox 38"/>
          <p:cNvSpPr txBox="1"/>
          <p:nvPr/>
        </p:nvSpPr>
        <p:spPr>
          <a:xfrm>
            <a:off x="1115616" y="4685074"/>
            <a:ext cx="2264086" cy="400110"/>
          </a:xfrm>
          <a:prstGeom prst="rect">
            <a:avLst/>
          </a:prstGeom>
          <a:noFill/>
        </p:spPr>
        <p:txBody>
          <a:bodyPr wrap="square" rtlCol="0">
            <a:spAutoFit/>
          </a:bodyPr>
          <a:lstStyle/>
          <a:p>
            <a:r>
              <a:rPr lang="es-ES" sz="1400" dirty="0"/>
              <a:t>Fortalecer alianzas</a:t>
            </a:r>
          </a:p>
          <a:p>
            <a:endParaRPr lang="es-ES" sz="600" dirty="0"/>
          </a:p>
        </p:txBody>
      </p:sp>
      <p:sp>
        <p:nvSpPr>
          <p:cNvPr id="40" name="TextBox 39"/>
          <p:cNvSpPr txBox="1"/>
          <p:nvPr/>
        </p:nvSpPr>
        <p:spPr>
          <a:xfrm>
            <a:off x="3661991" y="3070701"/>
            <a:ext cx="5158481" cy="646331"/>
          </a:xfrm>
          <a:prstGeom prst="rect">
            <a:avLst/>
          </a:prstGeom>
          <a:noFill/>
        </p:spPr>
        <p:txBody>
          <a:bodyPr wrap="square" rtlCol="0">
            <a:spAutoFit/>
          </a:bodyPr>
          <a:lstStyle/>
          <a:p>
            <a:pPr marL="171450" indent="-171450">
              <a:buFont typeface="Arial" panose="020B0604020202020204" pitchFamily="34" charset="0"/>
              <a:buChar char="•"/>
            </a:pPr>
            <a:r>
              <a:rPr lang="es-ES" sz="1200" dirty="0"/>
              <a:t>Campaña de Promoción de Voluntariado Anual*</a:t>
            </a:r>
          </a:p>
          <a:p>
            <a:pPr marL="171450" indent="-171450">
              <a:buFont typeface="Arial" panose="020B0604020202020204" pitchFamily="34" charset="0"/>
              <a:buChar char="•"/>
            </a:pPr>
            <a:r>
              <a:rPr lang="es-ES" sz="1200" dirty="0"/>
              <a:t>Plan Anual de Socios- Voluntarios</a:t>
            </a:r>
          </a:p>
          <a:p>
            <a:pPr marL="171450" indent="-171450">
              <a:buFont typeface="Arial" panose="020B0604020202020204" pitchFamily="34" charset="0"/>
              <a:buChar char="•"/>
            </a:pPr>
            <a:r>
              <a:rPr lang="es-ES" sz="1200" dirty="0"/>
              <a:t>Plan de Participación de la Base Social</a:t>
            </a:r>
          </a:p>
        </p:txBody>
      </p:sp>
      <p:sp>
        <p:nvSpPr>
          <p:cNvPr id="41" name="TextBox 40"/>
          <p:cNvSpPr txBox="1"/>
          <p:nvPr/>
        </p:nvSpPr>
        <p:spPr>
          <a:xfrm>
            <a:off x="3666546" y="3678123"/>
            <a:ext cx="5158481" cy="1015663"/>
          </a:xfrm>
          <a:prstGeom prst="rect">
            <a:avLst/>
          </a:prstGeom>
          <a:noFill/>
        </p:spPr>
        <p:txBody>
          <a:bodyPr wrap="square" rtlCol="0">
            <a:spAutoFit/>
          </a:bodyPr>
          <a:lstStyle/>
          <a:p>
            <a:pPr marL="171450" indent="-171450">
              <a:buFont typeface="Arial" panose="020B0604020202020204" pitchFamily="34" charset="0"/>
              <a:buChar char="•"/>
            </a:pPr>
            <a:r>
              <a:rPr lang="es-ES" sz="1200" dirty="0"/>
              <a:t>Plan Anual de Formación</a:t>
            </a:r>
          </a:p>
          <a:p>
            <a:pPr marL="171450" indent="-171450">
              <a:buFont typeface="Arial" panose="020B0604020202020204" pitchFamily="34" charset="0"/>
              <a:buChar char="•"/>
            </a:pPr>
            <a:r>
              <a:rPr lang="es-ES" sz="1200" dirty="0"/>
              <a:t>Plan de Desarrollo del Modelo Organizativo</a:t>
            </a:r>
          </a:p>
          <a:p>
            <a:pPr marL="171450" indent="-171450">
              <a:buFont typeface="Arial" panose="020B0604020202020204" pitchFamily="34" charset="0"/>
              <a:buChar char="•"/>
            </a:pPr>
            <a:r>
              <a:rPr lang="es-ES" sz="1200" dirty="0"/>
              <a:t>Plan de Gestión por Objetivos</a:t>
            </a:r>
          </a:p>
          <a:p>
            <a:pPr marL="171450" indent="-171450">
              <a:buFont typeface="Arial" panose="020B0604020202020204" pitchFamily="34" charset="0"/>
              <a:buChar char="•"/>
            </a:pPr>
            <a:r>
              <a:rPr lang="es-ES" sz="1200" dirty="0"/>
              <a:t>Plan Evaluación 360 y Mejora de equipo y programas</a:t>
            </a:r>
          </a:p>
          <a:p>
            <a:pPr marL="171450" indent="-171450">
              <a:buFont typeface="Arial" panose="020B0604020202020204" pitchFamily="34" charset="0"/>
              <a:buChar char="•"/>
            </a:pPr>
            <a:r>
              <a:rPr lang="es-ES" sz="1200" dirty="0"/>
              <a:t>Política de incentivos</a:t>
            </a:r>
          </a:p>
        </p:txBody>
      </p:sp>
      <p:sp>
        <p:nvSpPr>
          <p:cNvPr id="45" name="TextBox 44"/>
          <p:cNvSpPr txBox="1"/>
          <p:nvPr/>
        </p:nvSpPr>
        <p:spPr>
          <a:xfrm>
            <a:off x="3396479" y="1609495"/>
            <a:ext cx="3399799" cy="276999"/>
          </a:xfrm>
          <a:prstGeom prst="rect">
            <a:avLst/>
          </a:prstGeom>
          <a:noFill/>
        </p:spPr>
        <p:txBody>
          <a:bodyPr wrap="square" rtlCol="0">
            <a:spAutoFit/>
          </a:bodyPr>
          <a:lstStyle/>
          <a:p>
            <a:pPr algn="ctr"/>
            <a:r>
              <a:rPr lang="es-ES" sz="1200" i="1" dirty="0"/>
              <a:t>Iniciativas estratégicas</a:t>
            </a:r>
          </a:p>
        </p:txBody>
      </p:sp>
      <p:sp>
        <p:nvSpPr>
          <p:cNvPr id="49" name="TextBox 48"/>
          <p:cNvSpPr txBox="1"/>
          <p:nvPr/>
        </p:nvSpPr>
        <p:spPr>
          <a:xfrm>
            <a:off x="3654732" y="4717593"/>
            <a:ext cx="5158481" cy="1015663"/>
          </a:xfrm>
          <a:prstGeom prst="rect">
            <a:avLst/>
          </a:prstGeom>
          <a:noFill/>
        </p:spPr>
        <p:txBody>
          <a:bodyPr wrap="square" rtlCol="0">
            <a:spAutoFit/>
          </a:bodyPr>
          <a:lstStyle/>
          <a:p>
            <a:pPr marL="171450" indent="-171450">
              <a:buFont typeface="Arial" panose="020B0604020202020204" pitchFamily="34" charset="0"/>
              <a:buChar char="•"/>
            </a:pPr>
            <a:r>
              <a:rPr lang="es-ES" sz="1200" dirty="0"/>
              <a:t>Plan de Convenios con Universidades (innovación y prácticas)</a:t>
            </a:r>
          </a:p>
          <a:p>
            <a:pPr marL="171450" indent="-171450">
              <a:buFont typeface="Arial" panose="020B0604020202020204" pitchFamily="34" charset="0"/>
              <a:buChar char="•"/>
            </a:pPr>
            <a:r>
              <a:rPr lang="es-ES" sz="1200" dirty="0"/>
              <a:t>Plan de Relaciones Institucionales con AAPP</a:t>
            </a:r>
          </a:p>
          <a:p>
            <a:pPr marL="171450" indent="-171450">
              <a:buFont typeface="Arial" panose="020B0604020202020204" pitchFamily="34" charset="0"/>
              <a:buChar char="•"/>
            </a:pPr>
            <a:r>
              <a:rPr lang="es-ES" sz="1200" dirty="0"/>
              <a:t>Plan Empresas</a:t>
            </a:r>
          </a:p>
          <a:p>
            <a:pPr marL="171450" indent="-171450">
              <a:buFont typeface="Arial" panose="020B0604020202020204" pitchFamily="34" charset="0"/>
              <a:buChar char="•"/>
            </a:pPr>
            <a:r>
              <a:rPr lang="es-ES" sz="1200" dirty="0"/>
              <a:t>Plan Redes</a:t>
            </a:r>
          </a:p>
          <a:p>
            <a:endParaRPr lang="es-ES" sz="1200" dirty="0"/>
          </a:p>
        </p:txBody>
      </p:sp>
      <p:cxnSp>
        <p:nvCxnSpPr>
          <p:cNvPr id="3" name="Straight Connector 2"/>
          <p:cNvCxnSpPr/>
          <p:nvPr/>
        </p:nvCxnSpPr>
        <p:spPr>
          <a:xfrm>
            <a:off x="3654732" y="2221122"/>
            <a:ext cx="0" cy="71816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3654299" y="3140968"/>
            <a:ext cx="433" cy="520231"/>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3646461" y="3768043"/>
            <a:ext cx="8272" cy="66906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3654299" y="4646703"/>
            <a:ext cx="434" cy="812458"/>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203848" y="2789887"/>
            <a:ext cx="45814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203848" y="3501008"/>
            <a:ext cx="45814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88318" y="4077072"/>
            <a:ext cx="45814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88318" y="4869160"/>
            <a:ext cx="45814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430121" y="2708890"/>
            <a:ext cx="886295" cy="0"/>
          </a:xfrm>
          <a:prstGeom prst="line">
            <a:avLst/>
          </a:prstGeom>
          <a:ln>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16416" y="2708890"/>
            <a:ext cx="0" cy="237629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796278" y="5053246"/>
            <a:ext cx="1520138" cy="31938"/>
          </a:xfrm>
          <a:prstGeom prst="line">
            <a:avLst/>
          </a:prstGeom>
          <a:ln>
            <a:solidFill>
              <a:srgbClr val="00B050"/>
            </a:solidFill>
            <a:head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5400000">
            <a:off x="7302773" y="3754487"/>
            <a:ext cx="2304286" cy="276999"/>
          </a:xfrm>
          <a:prstGeom prst="rect">
            <a:avLst/>
          </a:prstGeom>
          <a:noFill/>
        </p:spPr>
        <p:txBody>
          <a:bodyPr wrap="square" rtlCol="0">
            <a:spAutoFit/>
          </a:bodyPr>
          <a:lstStyle/>
          <a:p>
            <a:pPr algn="ctr"/>
            <a:r>
              <a:rPr lang="es-ES" sz="1200" dirty="0"/>
              <a:t>Gestión integrada</a:t>
            </a:r>
          </a:p>
        </p:txBody>
      </p:sp>
      <p:cxnSp>
        <p:nvCxnSpPr>
          <p:cNvPr id="72" name="Straight Connector 71"/>
          <p:cNvCxnSpPr/>
          <p:nvPr/>
        </p:nvCxnSpPr>
        <p:spPr>
          <a:xfrm>
            <a:off x="5436096" y="2492896"/>
            <a:ext cx="2520280" cy="0"/>
          </a:xfrm>
          <a:prstGeom prst="line">
            <a:avLst/>
          </a:prstGeom>
          <a:ln>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956376" y="2492896"/>
            <a:ext cx="10616" cy="90818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036243" y="3398429"/>
            <a:ext cx="1917057" cy="2654"/>
          </a:xfrm>
          <a:prstGeom prst="line">
            <a:avLst/>
          </a:prstGeom>
          <a:ln>
            <a:solidFill>
              <a:srgbClr val="00B050"/>
            </a:solidFill>
            <a:headEnd type="triangle"/>
          </a:ln>
        </p:spPr>
        <p:style>
          <a:lnRef idx="1">
            <a:schemeClr val="accent1"/>
          </a:lnRef>
          <a:fillRef idx="0">
            <a:schemeClr val="accent1"/>
          </a:fillRef>
          <a:effectRef idx="0">
            <a:schemeClr val="accent1"/>
          </a:effectRef>
          <a:fontRef idx="minor">
            <a:schemeClr val="tx1"/>
          </a:fontRef>
        </p:style>
      </p:cxnSp>
      <p:sp>
        <p:nvSpPr>
          <p:cNvPr id="47" name="Title 4"/>
          <p:cNvSpPr>
            <a:spLocks noGrp="1"/>
          </p:cNvSpPr>
          <p:nvPr>
            <p:ph type="title"/>
          </p:nvPr>
        </p:nvSpPr>
        <p:spPr/>
        <p:txBody>
          <a:bodyPr>
            <a:normAutofit fontScale="90000"/>
          </a:bodyPr>
          <a:lstStyle/>
          <a:p>
            <a:r>
              <a:rPr lang="es-ES" dirty="0"/>
              <a:t>Líneas Estratégicas, objetivos específicos e iniciativas estratégicas</a:t>
            </a:r>
            <a:br>
              <a:rPr lang="es-ES" dirty="0"/>
            </a:br>
            <a:r>
              <a:rPr lang="es-ES" sz="2000" dirty="0"/>
              <a:t>Sostenibilidad y </a:t>
            </a:r>
            <a:r>
              <a:rPr lang="es-ES" sz="2000" dirty="0" smtClean="0"/>
              <a:t>Desarrollo</a:t>
            </a:r>
            <a:br>
              <a:rPr lang="es-ES" sz="2000" dirty="0" smtClean="0"/>
            </a:br>
            <a:r>
              <a:rPr lang="es-ES" sz="1300" dirty="0" smtClean="0"/>
              <a:t>Solidarios es una asociación, compuesta por todas las personas que participan en la misma, que aspira a tener autonomía y fortaleza para alcanzar sus objetivos, sin ataduras que constriñan nuestra libertad de actuación y denuncia. Sólo con una base social numerosa, participativa e implicada, con fuentes de financiación diversificadas, con equipos técnicos bien preparados y con alianzas estables en nuestro entorno, lo podremos conseguir.</a:t>
            </a:r>
            <a:r>
              <a:rPr lang="es-ES" sz="2000" dirty="0" smtClean="0"/>
              <a:t/>
            </a:r>
            <a:br>
              <a:rPr lang="es-ES" sz="2000" dirty="0" smtClean="0"/>
            </a:br>
            <a:endParaRPr lang="es-ES" sz="2000" dirty="0"/>
          </a:p>
        </p:txBody>
      </p:sp>
      <p:sp>
        <p:nvSpPr>
          <p:cNvPr id="65" name="Rectangle 64"/>
          <p:cNvSpPr/>
          <p:nvPr/>
        </p:nvSpPr>
        <p:spPr>
          <a:xfrm>
            <a:off x="1868239" y="6423139"/>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67" name="TextBox 66"/>
          <p:cNvSpPr txBox="1"/>
          <p:nvPr/>
        </p:nvSpPr>
        <p:spPr>
          <a:xfrm>
            <a:off x="646196" y="6259563"/>
            <a:ext cx="7558336" cy="215444"/>
          </a:xfrm>
          <a:prstGeom prst="rect">
            <a:avLst/>
          </a:prstGeom>
          <a:noFill/>
        </p:spPr>
        <p:txBody>
          <a:bodyPr wrap="square" rtlCol="0">
            <a:spAutoFit/>
          </a:bodyPr>
          <a:lstStyle/>
          <a:p>
            <a:r>
              <a:rPr lang="es-ES" sz="800" dirty="0"/>
              <a:t>* A tener en cuenta en el Plan de Comunicación</a:t>
            </a:r>
          </a:p>
        </p:txBody>
      </p:sp>
      <p:grpSp>
        <p:nvGrpSpPr>
          <p:cNvPr id="46" name="Group 45"/>
          <p:cNvGrpSpPr/>
          <p:nvPr/>
        </p:nvGrpSpPr>
        <p:grpSpPr>
          <a:xfrm>
            <a:off x="184531" y="5308882"/>
            <a:ext cx="8835082" cy="1319721"/>
            <a:chOff x="184531" y="5308882"/>
            <a:chExt cx="8835082" cy="1319721"/>
          </a:xfrm>
        </p:grpSpPr>
        <p:sp>
          <p:nvSpPr>
            <p:cNvPr id="48" name="Rectangle 47"/>
            <p:cNvSpPr/>
            <p:nvPr/>
          </p:nvSpPr>
          <p:spPr>
            <a:xfrm>
              <a:off x="757773" y="5443838"/>
              <a:ext cx="8261840" cy="894994"/>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TextBox 69"/>
            <p:cNvSpPr txBox="1"/>
            <p:nvPr/>
          </p:nvSpPr>
          <p:spPr>
            <a:xfrm rot="16200000">
              <a:off x="-244497" y="5737910"/>
              <a:ext cx="1319721" cy="461665"/>
            </a:xfrm>
            <a:prstGeom prst="rect">
              <a:avLst/>
            </a:prstGeom>
            <a:noFill/>
          </p:spPr>
          <p:txBody>
            <a:bodyPr wrap="square" rtlCol="0">
              <a:spAutoFit/>
            </a:bodyPr>
            <a:lstStyle/>
            <a:p>
              <a:pPr algn="ctr"/>
              <a:r>
                <a:rPr lang="es-ES" sz="1200" dirty="0"/>
                <a:t>Objetivos estratégicos</a:t>
              </a:r>
            </a:p>
          </p:txBody>
        </p:sp>
        <p:sp>
          <p:nvSpPr>
            <p:cNvPr id="73" name="TextBox 72"/>
            <p:cNvSpPr txBox="1"/>
            <p:nvPr/>
          </p:nvSpPr>
          <p:spPr>
            <a:xfrm>
              <a:off x="1043608" y="5672224"/>
              <a:ext cx="2411005" cy="446760"/>
            </a:xfrm>
            <a:prstGeom prst="rect">
              <a:avLst/>
            </a:prstGeom>
            <a:noFill/>
          </p:spPr>
          <p:txBody>
            <a:bodyPr wrap="square" rtlCol="0">
              <a:spAutoFit/>
            </a:bodyPr>
            <a:lstStyle/>
            <a:p>
              <a:pPr algn="ctr"/>
              <a:r>
                <a:rPr lang="es-ES" sz="2000" dirty="0">
                  <a:solidFill>
                    <a:schemeClr val="bg1"/>
                  </a:solidFill>
                </a:rPr>
                <a:t>Identidad</a:t>
              </a:r>
            </a:p>
          </p:txBody>
        </p:sp>
        <p:sp>
          <p:nvSpPr>
            <p:cNvPr id="75" name="TextBox 74"/>
            <p:cNvSpPr txBox="1"/>
            <p:nvPr/>
          </p:nvSpPr>
          <p:spPr>
            <a:xfrm>
              <a:off x="3479892" y="5517232"/>
              <a:ext cx="2615044" cy="790420"/>
            </a:xfrm>
            <a:prstGeom prst="rect">
              <a:avLst/>
            </a:prstGeom>
            <a:noFill/>
            <a:ln>
              <a:noFill/>
            </a:ln>
          </p:spPr>
          <p:txBody>
            <a:bodyPr wrap="square" rtlCol="0">
              <a:spAutoFit/>
            </a:bodyPr>
            <a:lstStyle/>
            <a:p>
              <a:pPr algn="ctr"/>
              <a:r>
                <a:rPr lang="es-ES" sz="2000" dirty="0">
                  <a:solidFill>
                    <a:schemeClr val="bg1"/>
                  </a:solidFill>
                </a:rPr>
                <a:t>Colaboración e influencia</a:t>
              </a:r>
            </a:p>
          </p:txBody>
        </p:sp>
        <p:sp>
          <p:nvSpPr>
            <p:cNvPr id="77" name="TextBox 76"/>
            <p:cNvSpPr txBox="1"/>
            <p:nvPr/>
          </p:nvSpPr>
          <p:spPr>
            <a:xfrm>
              <a:off x="6330807" y="5667955"/>
              <a:ext cx="2633680" cy="446760"/>
            </a:xfrm>
            <a:prstGeom prst="rect">
              <a:avLst/>
            </a:prstGeom>
            <a:noFill/>
          </p:spPr>
          <p:txBody>
            <a:bodyPr wrap="square" rtlCol="0">
              <a:spAutoFit/>
            </a:bodyPr>
            <a:lstStyle/>
            <a:p>
              <a:pPr algn="ctr"/>
              <a:r>
                <a:rPr lang="es-ES" sz="2000" dirty="0">
                  <a:solidFill>
                    <a:schemeClr val="bg1"/>
                  </a:solidFill>
                </a:rPr>
                <a:t>Capacidades</a:t>
              </a:r>
            </a:p>
          </p:txBody>
        </p:sp>
      </p:grpSp>
    </p:spTree>
    <p:extLst>
      <p:ext uri="{BB962C8B-B14F-4D97-AF65-F5344CB8AC3E}">
        <p14:creationId xmlns:p14="http://schemas.microsoft.com/office/powerpoint/2010/main" val="146483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Isosceles Triangle 68"/>
          <p:cNvSpPr/>
          <p:nvPr/>
        </p:nvSpPr>
        <p:spPr>
          <a:xfrm>
            <a:off x="1686839" y="767551"/>
            <a:ext cx="6120680" cy="4660128"/>
          </a:xfrm>
          <a:prstGeom prst="triangle">
            <a:avLst>
              <a:gd name="adj" fmla="val 49750"/>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itle 4"/>
          <p:cNvSpPr>
            <a:spLocks noGrp="1"/>
          </p:cNvSpPr>
          <p:nvPr>
            <p:ph type="title"/>
          </p:nvPr>
        </p:nvSpPr>
        <p:spPr>
          <a:xfrm>
            <a:off x="323528" y="202630"/>
            <a:ext cx="8229600" cy="490066"/>
          </a:xfrm>
        </p:spPr>
        <p:txBody>
          <a:bodyPr>
            <a:normAutofit fontScale="90000"/>
          </a:bodyPr>
          <a:lstStyle/>
          <a:p>
            <a:r>
              <a:rPr lang="es-ES" dirty="0"/>
              <a:t>Líneas Estratégicas, objetivos específicos e iniciativas estratégica</a:t>
            </a:r>
            <a:br>
              <a:rPr lang="es-ES" dirty="0"/>
            </a:br>
            <a:r>
              <a:rPr lang="es-ES" dirty="0"/>
              <a:t>Comunicación y Campañas (1 de 2)</a:t>
            </a:r>
          </a:p>
        </p:txBody>
      </p:sp>
      <p:sp>
        <p:nvSpPr>
          <p:cNvPr id="6" name="Rectangle 5"/>
          <p:cNvSpPr/>
          <p:nvPr/>
        </p:nvSpPr>
        <p:spPr>
          <a:xfrm>
            <a:off x="1868239" y="6423139"/>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47" name="Rectangle 46"/>
          <p:cNvSpPr/>
          <p:nvPr/>
        </p:nvSpPr>
        <p:spPr>
          <a:xfrm>
            <a:off x="3445615" y="2001786"/>
            <a:ext cx="2330436" cy="3419079"/>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angle 50"/>
          <p:cNvSpPr/>
          <p:nvPr/>
        </p:nvSpPr>
        <p:spPr>
          <a:xfrm>
            <a:off x="5912993" y="1988840"/>
            <a:ext cx="2331415" cy="3432025"/>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TextBox 51"/>
          <p:cNvSpPr txBox="1"/>
          <p:nvPr/>
        </p:nvSpPr>
        <p:spPr>
          <a:xfrm>
            <a:off x="5983642" y="2021067"/>
            <a:ext cx="2260766" cy="400110"/>
          </a:xfrm>
          <a:prstGeom prst="rect">
            <a:avLst/>
          </a:prstGeom>
          <a:noFill/>
        </p:spPr>
        <p:txBody>
          <a:bodyPr wrap="square" rtlCol="0">
            <a:spAutoFit/>
          </a:bodyPr>
          <a:lstStyle/>
          <a:p>
            <a:r>
              <a:rPr lang="es-ES" sz="2000" dirty="0">
                <a:solidFill>
                  <a:schemeClr val="tx1">
                    <a:lumMod val="65000"/>
                    <a:lumOff val="35000"/>
                  </a:schemeClr>
                </a:solidFill>
              </a:rPr>
              <a:t>Programas</a:t>
            </a:r>
          </a:p>
        </p:txBody>
      </p:sp>
      <p:sp>
        <p:nvSpPr>
          <p:cNvPr id="53" name="Rectangle 52"/>
          <p:cNvSpPr/>
          <p:nvPr/>
        </p:nvSpPr>
        <p:spPr>
          <a:xfrm>
            <a:off x="1043608" y="2001004"/>
            <a:ext cx="2284171" cy="3419861"/>
          </a:xfrm>
          <a:prstGeom prst="rect">
            <a:avLst/>
          </a:prstGeom>
          <a:solidFill>
            <a:schemeClr val="bg1">
              <a:lumMod val="75000"/>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TextBox 53"/>
          <p:cNvSpPr txBox="1"/>
          <p:nvPr/>
        </p:nvSpPr>
        <p:spPr>
          <a:xfrm>
            <a:off x="1055085" y="2001004"/>
            <a:ext cx="2214954" cy="707886"/>
          </a:xfrm>
          <a:prstGeom prst="rect">
            <a:avLst/>
          </a:prstGeom>
          <a:noFill/>
        </p:spPr>
        <p:txBody>
          <a:bodyPr wrap="square" rtlCol="0">
            <a:spAutoFit/>
          </a:bodyPr>
          <a:lstStyle/>
          <a:p>
            <a:r>
              <a:rPr lang="es-ES" sz="2000" dirty="0">
                <a:solidFill>
                  <a:schemeClr val="tx1">
                    <a:lumMod val="65000"/>
                    <a:lumOff val="35000"/>
                  </a:schemeClr>
                </a:solidFill>
              </a:rPr>
              <a:t>Sostenibilidad y Desarrollo</a:t>
            </a:r>
          </a:p>
        </p:txBody>
      </p:sp>
      <p:sp>
        <p:nvSpPr>
          <p:cNvPr id="55" name="TextBox 54"/>
          <p:cNvSpPr txBox="1"/>
          <p:nvPr/>
        </p:nvSpPr>
        <p:spPr>
          <a:xfrm rot="16200000">
            <a:off x="-1088327" y="3582465"/>
            <a:ext cx="3399799" cy="276999"/>
          </a:xfrm>
          <a:prstGeom prst="rect">
            <a:avLst/>
          </a:prstGeom>
          <a:noFill/>
        </p:spPr>
        <p:txBody>
          <a:bodyPr wrap="square" rtlCol="0">
            <a:spAutoFit/>
          </a:bodyPr>
          <a:lstStyle/>
          <a:p>
            <a:pPr algn="ctr"/>
            <a:r>
              <a:rPr lang="es-ES" sz="1200" dirty="0" smtClean="0"/>
              <a:t>Líneas estratégicas</a:t>
            </a:r>
            <a:endParaRPr lang="es-ES" sz="1200" dirty="0"/>
          </a:p>
        </p:txBody>
      </p:sp>
      <p:sp>
        <p:nvSpPr>
          <p:cNvPr id="56" name="TextBox 55"/>
          <p:cNvSpPr txBox="1"/>
          <p:nvPr/>
        </p:nvSpPr>
        <p:spPr>
          <a:xfrm>
            <a:off x="1063693" y="2673545"/>
            <a:ext cx="2264086" cy="523220"/>
          </a:xfrm>
          <a:prstGeom prst="rect">
            <a:avLst/>
          </a:prstGeom>
          <a:noFill/>
        </p:spPr>
        <p:txBody>
          <a:bodyPr wrap="square" rtlCol="0">
            <a:spAutoFit/>
          </a:bodyPr>
          <a:lstStyle/>
          <a:p>
            <a:pPr marL="180975" indent="-180975">
              <a:buFont typeface="Arial" panose="020B0604020202020204" pitchFamily="34" charset="0"/>
              <a:buChar char="•"/>
            </a:pPr>
            <a:r>
              <a:rPr lang="es-ES" sz="1400" dirty="0"/>
              <a:t>Sostenibilidad económica y autonomía financiera</a:t>
            </a:r>
            <a:endParaRPr lang="es-ES" sz="600" dirty="0"/>
          </a:p>
        </p:txBody>
      </p:sp>
      <p:sp>
        <p:nvSpPr>
          <p:cNvPr id="57" name="TextBox 56"/>
          <p:cNvSpPr txBox="1"/>
          <p:nvPr/>
        </p:nvSpPr>
        <p:spPr>
          <a:xfrm>
            <a:off x="1083778" y="3212976"/>
            <a:ext cx="2048062" cy="615553"/>
          </a:xfrm>
          <a:prstGeom prst="rect">
            <a:avLst/>
          </a:prstGeom>
          <a:noFill/>
        </p:spPr>
        <p:txBody>
          <a:bodyPr wrap="square" rtlCol="0">
            <a:spAutoFit/>
          </a:bodyPr>
          <a:lstStyle/>
          <a:p>
            <a:pPr marL="180975" indent="-180975">
              <a:buFont typeface="Arial" panose="020B0604020202020204" pitchFamily="34" charset="0"/>
              <a:buChar char="•"/>
            </a:pPr>
            <a:r>
              <a:rPr lang="es-ES" sz="1400" dirty="0"/>
              <a:t>Implicación de la base social</a:t>
            </a:r>
          </a:p>
          <a:p>
            <a:pPr marL="171450" indent="-171450">
              <a:buFont typeface="Arial" panose="020B0604020202020204" pitchFamily="34" charset="0"/>
              <a:buChar char="•"/>
            </a:pPr>
            <a:endParaRPr lang="es-ES" sz="600" dirty="0"/>
          </a:p>
        </p:txBody>
      </p:sp>
      <p:sp>
        <p:nvSpPr>
          <p:cNvPr id="58" name="TextBox 57"/>
          <p:cNvSpPr txBox="1"/>
          <p:nvPr/>
        </p:nvSpPr>
        <p:spPr>
          <a:xfrm>
            <a:off x="1115616" y="3892986"/>
            <a:ext cx="2264086" cy="615553"/>
          </a:xfrm>
          <a:prstGeom prst="rect">
            <a:avLst/>
          </a:prstGeom>
          <a:noFill/>
        </p:spPr>
        <p:txBody>
          <a:bodyPr wrap="square" rtlCol="0">
            <a:spAutoFit/>
          </a:bodyPr>
          <a:lstStyle/>
          <a:p>
            <a:pPr marL="180975" indent="-180975">
              <a:buFont typeface="Arial" panose="020B0604020202020204" pitchFamily="34" charset="0"/>
              <a:buChar char="•"/>
            </a:pPr>
            <a:r>
              <a:rPr lang="es-ES" sz="1400" dirty="0"/>
              <a:t>Desarrollo del equipo técnico</a:t>
            </a:r>
          </a:p>
          <a:p>
            <a:pPr marL="171450" indent="-171450">
              <a:buFont typeface="Arial" panose="020B0604020202020204" pitchFamily="34" charset="0"/>
              <a:buChar char="•"/>
            </a:pPr>
            <a:endParaRPr lang="es-ES" sz="600" dirty="0"/>
          </a:p>
        </p:txBody>
      </p:sp>
      <p:sp>
        <p:nvSpPr>
          <p:cNvPr id="60" name="TextBox 59"/>
          <p:cNvSpPr txBox="1"/>
          <p:nvPr/>
        </p:nvSpPr>
        <p:spPr>
          <a:xfrm>
            <a:off x="1083778" y="4581128"/>
            <a:ext cx="2264086" cy="400110"/>
          </a:xfrm>
          <a:prstGeom prst="rect">
            <a:avLst/>
          </a:prstGeom>
          <a:noFill/>
        </p:spPr>
        <p:txBody>
          <a:bodyPr wrap="square" rtlCol="0">
            <a:spAutoFit/>
          </a:bodyPr>
          <a:lstStyle/>
          <a:p>
            <a:endParaRPr lang="es-ES" sz="1400" dirty="0"/>
          </a:p>
          <a:p>
            <a:endParaRPr lang="es-ES" sz="600" dirty="0"/>
          </a:p>
        </p:txBody>
      </p:sp>
      <p:sp>
        <p:nvSpPr>
          <p:cNvPr id="61" name="TextBox 60"/>
          <p:cNvSpPr txBox="1"/>
          <p:nvPr/>
        </p:nvSpPr>
        <p:spPr>
          <a:xfrm>
            <a:off x="1115616" y="4685074"/>
            <a:ext cx="2264086" cy="400110"/>
          </a:xfrm>
          <a:prstGeom prst="rect">
            <a:avLst/>
          </a:prstGeom>
          <a:noFill/>
        </p:spPr>
        <p:txBody>
          <a:bodyPr wrap="square" rtlCol="0">
            <a:spAutoFit/>
          </a:bodyPr>
          <a:lstStyle/>
          <a:p>
            <a:pPr marL="180975" indent="-180975">
              <a:buFont typeface="Arial" panose="020B0604020202020204" pitchFamily="34" charset="0"/>
              <a:buChar char="•"/>
            </a:pPr>
            <a:r>
              <a:rPr lang="es-ES" sz="1400" dirty="0"/>
              <a:t>Fortalecer alianzas</a:t>
            </a:r>
          </a:p>
          <a:p>
            <a:pPr marL="171450" indent="-171450">
              <a:buFont typeface="Arial" panose="020B0604020202020204" pitchFamily="34" charset="0"/>
              <a:buChar char="•"/>
            </a:pPr>
            <a:endParaRPr lang="es-ES" sz="600" dirty="0"/>
          </a:p>
        </p:txBody>
      </p:sp>
      <p:sp>
        <p:nvSpPr>
          <p:cNvPr id="62" name="TextBox 61"/>
          <p:cNvSpPr txBox="1"/>
          <p:nvPr/>
        </p:nvSpPr>
        <p:spPr>
          <a:xfrm>
            <a:off x="3552135" y="2636912"/>
            <a:ext cx="2099985" cy="1046440"/>
          </a:xfrm>
          <a:prstGeom prst="rect">
            <a:avLst/>
          </a:prstGeom>
          <a:noFill/>
        </p:spPr>
        <p:txBody>
          <a:bodyPr wrap="square" rtlCol="0">
            <a:spAutoFit/>
          </a:bodyPr>
          <a:lstStyle/>
          <a:p>
            <a:pPr marL="180975" indent="-180975">
              <a:buFont typeface="Arial" panose="020B0604020202020204" pitchFamily="34" charset="0"/>
              <a:buChar char="•"/>
            </a:pPr>
            <a:r>
              <a:rPr lang="es-ES" sz="1400" dirty="0"/>
              <a:t>Modelo de voluntariado como elemento integrador y diferenciador</a:t>
            </a:r>
          </a:p>
          <a:p>
            <a:pPr marL="171450" indent="-171450">
              <a:buFont typeface="Arial" panose="020B0604020202020204" pitchFamily="34" charset="0"/>
              <a:buChar char="•"/>
            </a:pPr>
            <a:endParaRPr lang="es-ES" sz="600" dirty="0"/>
          </a:p>
        </p:txBody>
      </p:sp>
      <p:sp>
        <p:nvSpPr>
          <p:cNvPr id="63" name="TextBox 62"/>
          <p:cNvSpPr txBox="1"/>
          <p:nvPr/>
        </p:nvSpPr>
        <p:spPr>
          <a:xfrm>
            <a:off x="3532050" y="3677543"/>
            <a:ext cx="2264086" cy="830997"/>
          </a:xfrm>
          <a:prstGeom prst="rect">
            <a:avLst/>
          </a:prstGeom>
          <a:noFill/>
        </p:spPr>
        <p:txBody>
          <a:bodyPr wrap="square" rtlCol="0">
            <a:spAutoFit/>
          </a:bodyPr>
          <a:lstStyle/>
          <a:p>
            <a:pPr marL="180975" indent="-180975">
              <a:buFont typeface="Arial" panose="020B0604020202020204" pitchFamily="34" charset="0"/>
              <a:buChar char="•"/>
            </a:pPr>
            <a:r>
              <a:rPr lang="es-ES" sz="1400" dirty="0"/>
              <a:t>Impulsar modelo de formación del voluntariado</a:t>
            </a:r>
          </a:p>
          <a:p>
            <a:pPr marL="180975" indent="-180975">
              <a:buFont typeface="Arial" panose="020B0604020202020204" pitchFamily="34" charset="0"/>
              <a:buChar char="•"/>
            </a:pPr>
            <a:endParaRPr lang="es-ES" sz="600" dirty="0"/>
          </a:p>
        </p:txBody>
      </p:sp>
      <p:sp>
        <p:nvSpPr>
          <p:cNvPr id="64" name="TextBox 63"/>
          <p:cNvSpPr txBox="1"/>
          <p:nvPr/>
        </p:nvSpPr>
        <p:spPr>
          <a:xfrm>
            <a:off x="3500212" y="4581128"/>
            <a:ext cx="2264086" cy="400110"/>
          </a:xfrm>
          <a:prstGeom prst="rect">
            <a:avLst/>
          </a:prstGeom>
          <a:noFill/>
        </p:spPr>
        <p:txBody>
          <a:bodyPr wrap="square" rtlCol="0">
            <a:spAutoFit/>
          </a:bodyPr>
          <a:lstStyle/>
          <a:p>
            <a:endParaRPr lang="es-ES" sz="1400" dirty="0"/>
          </a:p>
          <a:p>
            <a:endParaRPr lang="es-ES" sz="600" dirty="0"/>
          </a:p>
        </p:txBody>
      </p:sp>
      <p:sp>
        <p:nvSpPr>
          <p:cNvPr id="65" name="TextBox 64"/>
          <p:cNvSpPr txBox="1"/>
          <p:nvPr/>
        </p:nvSpPr>
        <p:spPr>
          <a:xfrm>
            <a:off x="3532050" y="4685074"/>
            <a:ext cx="2264086" cy="523220"/>
          </a:xfrm>
          <a:prstGeom prst="rect">
            <a:avLst/>
          </a:prstGeom>
          <a:noFill/>
        </p:spPr>
        <p:txBody>
          <a:bodyPr wrap="square" rtlCol="0">
            <a:spAutoFit/>
          </a:bodyPr>
          <a:lstStyle/>
          <a:p>
            <a:pPr marL="180975" indent="-180975">
              <a:buFont typeface="Arial" panose="020B0604020202020204" pitchFamily="34" charset="0"/>
              <a:buChar char="•"/>
            </a:pPr>
            <a:r>
              <a:rPr lang="es-ES" sz="1400" dirty="0"/>
              <a:t>Proyección externa del modelo de voluntariado</a:t>
            </a:r>
            <a:endParaRPr lang="es-ES" sz="600" dirty="0"/>
          </a:p>
        </p:txBody>
      </p:sp>
      <p:sp>
        <p:nvSpPr>
          <p:cNvPr id="66" name="TextBox 65"/>
          <p:cNvSpPr txBox="1"/>
          <p:nvPr/>
        </p:nvSpPr>
        <p:spPr>
          <a:xfrm>
            <a:off x="6032245" y="2564904"/>
            <a:ext cx="2099985" cy="954107"/>
          </a:xfrm>
          <a:prstGeom prst="rect">
            <a:avLst/>
          </a:prstGeom>
          <a:noFill/>
        </p:spPr>
        <p:txBody>
          <a:bodyPr wrap="square" rtlCol="0">
            <a:spAutoFit/>
          </a:bodyPr>
          <a:lstStyle/>
          <a:p>
            <a:pPr marL="180975" indent="-180975">
              <a:buFont typeface="Arial" panose="020B0604020202020204" pitchFamily="34" charset="0"/>
              <a:buChar char="•"/>
            </a:pPr>
            <a:r>
              <a:rPr lang="es-ES" sz="1400" dirty="0"/>
              <a:t>Fomentar la autonomía, participación social y empoderamiento</a:t>
            </a:r>
            <a:endParaRPr lang="es-ES" sz="600" dirty="0"/>
          </a:p>
        </p:txBody>
      </p:sp>
      <p:sp>
        <p:nvSpPr>
          <p:cNvPr id="67" name="TextBox 66"/>
          <p:cNvSpPr txBox="1"/>
          <p:nvPr/>
        </p:nvSpPr>
        <p:spPr>
          <a:xfrm>
            <a:off x="6012160" y="3678123"/>
            <a:ext cx="2264086" cy="830997"/>
          </a:xfrm>
          <a:prstGeom prst="rect">
            <a:avLst/>
          </a:prstGeom>
          <a:noFill/>
        </p:spPr>
        <p:txBody>
          <a:bodyPr wrap="square" rtlCol="0">
            <a:spAutoFit/>
          </a:bodyPr>
          <a:lstStyle/>
          <a:p>
            <a:pPr marL="180975" indent="-180975">
              <a:buFont typeface="Arial" panose="020B0604020202020204" pitchFamily="34" charset="0"/>
              <a:buChar char="•"/>
            </a:pPr>
            <a:r>
              <a:rPr lang="es-ES" sz="1400" dirty="0"/>
              <a:t>Consolidación y homogeneización de los programas </a:t>
            </a:r>
          </a:p>
          <a:p>
            <a:pPr marL="171450" indent="-171450">
              <a:buFont typeface="Arial" panose="020B0604020202020204" pitchFamily="34" charset="0"/>
              <a:buChar char="•"/>
            </a:pPr>
            <a:endParaRPr lang="es-ES" sz="600" dirty="0"/>
          </a:p>
        </p:txBody>
      </p:sp>
      <p:sp>
        <p:nvSpPr>
          <p:cNvPr id="68" name="TextBox 67"/>
          <p:cNvSpPr txBox="1"/>
          <p:nvPr/>
        </p:nvSpPr>
        <p:spPr>
          <a:xfrm>
            <a:off x="6012160" y="4685074"/>
            <a:ext cx="2264086" cy="738664"/>
          </a:xfrm>
          <a:prstGeom prst="rect">
            <a:avLst/>
          </a:prstGeom>
          <a:noFill/>
        </p:spPr>
        <p:txBody>
          <a:bodyPr wrap="square" rtlCol="0">
            <a:spAutoFit/>
          </a:bodyPr>
          <a:lstStyle/>
          <a:p>
            <a:pPr marL="180975" indent="-180975">
              <a:buFont typeface="Arial" panose="020B0604020202020204" pitchFamily="34" charset="0"/>
              <a:buChar char="•"/>
            </a:pPr>
            <a:r>
              <a:rPr lang="es-ES" sz="1400" dirty="0"/>
              <a:t>Potenciar innovación, investigación y creatividad</a:t>
            </a:r>
            <a:endParaRPr lang="es-ES" sz="600" dirty="0"/>
          </a:p>
        </p:txBody>
      </p:sp>
      <p:sp>
        <p:nvSpPr>
          <p:cNvPr id="70" name="TextBox 69"/>
          <p:cNvSpPr txBox="1"/>
          <p:nvPr/>
        </p:nvSpPr>
        <p:spPr>
          <a:xfrm>
            <a:off x="3908739" y="1196752"/>
            <a:ext cx="1676880" cy="707886"/>
          </a:xfrm>
          <a:prstGeom prst="rect">
            <a:avLst/>
          </a:prstGeom>
          <a:solidFill>
            <a:srgbClr val="00B050"/>
          </a:solidFill>
        </p:spPr>
        <p:txBody>
          <a:bodyPr wrap="square" rtlCol="0">
            <a:spAutoFit/>
          </a:bodyPr>
          <a:lstStyle/>
          <a:p>
            <a:pPr algn="ctr"/>
            <a:r>
              <a:rPr lang="es-ES" sz="2000" dirty="0" err="1">
                <a:solidFill>
                  <a:schemeClr val="bg1"/>
                </a:solidFill>
              </a:rPr>
              <a:t>Comunicacióny</a:t>
            </a:r>
            <a:r>
              <a:rPr lang="es-ES" sz="2000" dirty="0">
                <a:solidFill>
                  <a:schemeClr val="bg1"/>
                </a:solidFill>
              </a:rPr>
              <a:t> Campañas</a:t>
            </a:r>
          </a:p>
        </p:txBody>
      </p:sp>
      <p:sp>
        <p:nvSpPr>
          <p:cNvPr id="50" name="TextBox 49"/>
          <p:cNvSpPr txBox="1"/>
          <p:nvPr/>
        </p:nvSpPr>
        <p:spPr>
          <a:xfrm>
            <a:off x="3480925" y="2001004"/>
            <a:ext cx="2259817" cy="400110"/>
          </a:xfrm>
          <a:prstGeom prst="rect">
            <a:avLst/>
          </a:prstGeom>
          <a:noFill/>
        </p:spPr>
        <p:txBody>
          <a:bodyPr wrap="square" rtlCol="0">
            <a:spAutoFit/>
          </a:bodyPr>
          <a:lstStyle/>
          <a:p>
            <a:r>
              <a:rPr lang="es-ES" sz="2000" dirty="0">
                <a:solidFill>
                  <a:schemeClr val="tx1">
                    <a:lumMod val="65000"/>
                    <a:lumOff val="35000"/>
                  </a:schemeClr>
                </a:solidFill>
              </a:rPr>
              <a:t>Voluntariado</a:t>
            </a:r>
          </a:p>
        </p:txBody>
      </p:sp>
      <p:sp>
        <p:nvSpPr>
          <p:cNvPr id="74" name="TextBox 73"/>
          <p:cNvSpPr txBox="1"/>
          <p:nvPr/>
        </p:nvSpPr>
        <p:spPr>
          <a:xfrm>
            <a:off x="344288" y="980728"/>
            <a:ext cx="3435624" cy="954107"/>
          </a:xfrm>
          <a:prstGeom prst="rect">
            <a:avLst/>
          </a:prstGeom>
          <a:noFill/>
        </p:spPr>
        <p:txBody>
          <a:bodyPr wrap="square" rtlCol="0">
            <a:spAutoFit/>
          </a:bodyPr>
          <a:lstStyle/>
          <a:p>
            <a:r>
              <a:rPr lang="es-ES" sz="1400" dirty="0"/>
              <a:t>La proyección interna y externa de la organización es un elemento clave para el cumplimiento tanto de su propósito </a:t>
            </a:r>
            <a:r>
              <a:rPr lang="es-ES" sz="1400" dirty="0" smtClean="0"/>
              <a:t>como </a:t>
            </a:r>
            <a:r>
              <a:rPr lang="es-ES" sz="1400" dirty="0"/>
              <a:t>de su Plan Estratégico</a:t>
            </a:r>
            <a:endParaRPr lang="es-ES" sz="600" dirty="0"/>
          </a:p>
        </p:txBody>
      </p:sp>
      <p:grpSp>
        <p:nvGrpSpPr>
          <p:cNvPr id="34" name="Group 33"/>
          <p:cNvGrpSpPr/>
          <p:nvPr/>
        </p:nvGrpSpPr>
        <p:grpSpPr>
          <a:xfrm>
            <a:off x="184531" y="5308882"/>
            <a:ext cx="8835082" cy="1319721"/>
            <a:chOff x="184531" y="5308882"/>
            <a:chExt cx="8835082" cy="1319721"/>
          </a:xfrm>
        </p:grpSpPr>
        <p:sp>
          <p:nvSpPr>
            <p:cNvPr id="35" name="Rectangle 34"/>
            <p:cNvSpPr/>
            <p:nvPr/>
          </p:nvSpPr>
          <p:spPr>
            <a:xfrm>
              <a:off x="757773" y="5443838"/>
              <a:ext cx="8261840" cy="894994"/>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35"/>
            <p:cNvSpPr txBox="1"/>
            <p:nvPr/>
          </p:nvSpPr>
          <p:spPr>
            <a:xfrm rot="16200000">
              <a:off x="-244497" y="5737910"/>
              <a:ext cx="1319721" cy="461665"/>
            </a:xfrm>
            <a:prstGeom prst="rect">
              <a:avLst/>
            </a:prstGeom>
            <a:noFill/>
          </p:spPr>
          <p:txBody>
            <a:bodyPr wrap="square" rtlCol="0">
              <a:spAutoFit/>
            </a:bodyPr>
            <a:lstStyle/>
            <a:p>
              <a:pPr algn="ctr"/>
              <a:r>
                <a:rPr lang="es-ES" sz="1200" dirty="0"/>
                <a:t>Objetivos estratégicos</a:t>
              </a:r>
            </a:p>
          </p:txBody>
        </p:sp>
        <p:sp>
          <p:nvSpPr>
            <p:cNvPr id="37" name="TextBox 36"/>
            <p:cNvSpPr txBox="1"/>
            <p:nvPr/>
          </p:nvSpPr>
          <p:spPr>
            <a:xfrm>
              <a:off x="1043608" y="5672224"/>
              <a:ext cx="2411005" cy="446760"/>
            </a:xfrm>
            <a:prstGeom prst="rect">
              <a:avLst/>
            </a:prstGeom>
            <a:noFill/>
          </p:spPr>
          <p:txBody>
            <a:bodyPr wrap="square" rtlCol="0">
              <a:spAutoFit/>
            </a:bodyPr>
            <a:lstStyle/>
            <a:p>
              <a:pPr algn="ctr"/>
              <a:r>
                <a:rPr lang="es-ES" sz="2000" dirty="0">
                  <a:solidFill>
                    <a:schemeClr val="bg1"/>
                  </a:solidFill>
                </a:rPr>
                <a:t>Identidad</a:t>
              </a:r>
            </a:p>
          </p:txBody>
        </p:sp>
        <p:sp>
          <p:nvSpPr>
            <p:cNvPr id="38" name="TextBox 37"/>
            <p:cNvSpPr txBox="1"/>
            <p:nvPr/>
          </p:nvSpPr>
          <p:spPr>
            <a:xfrm>
              <a:off x="3479892" y="5517232"/>
              <a:ext cx="2615044" cy="790420"/>
            </a:xfrm>
            <a:prstGeom prst="rect">
              <a:avLst/>
            </a:prstGeom>
            <a:noFill/>
            <a:ln>
              <a:noFill/>
            </a:ln>
          </p:spPr>
          <p:txBody>
            <a:bodyPr wrap="square" rtlCol="0">
              <a:spAutoFit/>
            </a:bodyPr>
            <a:lstStyle/>
            <a:p>
              <a:pPr algn="ctr"/>
              <a:r>
                <a:rPr lang="es-ES" sz="2000" dirty="0">
                  <a:solidFill>
                    <a:schemeClr val="bg1"/>
                  </a:solidFill>
                </a:rPr>
                <a:t>Colaboración e influencia</a:t>
              </a:r>
            </a:p>
          </p:txBody>
        </p:sp>
        <p:sp>
          <p:nvSpPr>
            <p:cNvPr id="39" name="TextBox 38"/>
            <p:cNvSpPr txBox="1"/>
            <p:nvPr/>
          </p:nvSpPr>
          <p:spPr>
            <a:xfrm>
              <a:off x="6330807" y="5667955"/>
              <a:ext cx="2633680" cy="446760"/>
            </a:xfrm>
            <a:prstGeom prst="rect">
              <a:avLst/>
            </a:prstGeom>
            <a:noFill/>
          </p:spPr>
          <p:txBody>
            <a:bodyPr wrap="square" rtlCol="0">
              <a:spAutoFit/>
            </a:bodyPr>
            <a:lstStyle/>
            <a:p>
              <a:pPr algn="ctr"/>
              <a:r>
                <a:rPr lang="es-ES" sz="2000" dirty="0">
                  <a:solidFill>
                    <a:schemeClr val="bg1"/>
                  </a:solidFill>
                </a:rPr>
                <a:t>Capacidades</a:t>
              </a:r>
            </a:p>
          </p:txBody>
        </p:sp>
      </p:grpSp>
    </p:spTree>
    <p:extLst>
      <p:ext uri="{BB962C8B-B14F-4D97-AF65-F5344CB8AC3E}">
        <p14:creationId xmlns:p14="http://schemas.microsoft.com/office/powerpoint/2010/main" val="68355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solidFill>
              </a:rPr>
              <a:t>Cuadro de Mando</a:t>
            </a:r>
            <a:r>
              <a:rPr lang="es-ES" sz="3200" dirty="0">
                <a:solidFill>
                  <a:schemeClr val="bg1">
                    <a:lumMod val="65000"/>
                  </a:schemeClr>
                </a:solidFill>
              </a:rPr>
              <a:t/>
            </a:r>
            <a:br>
              <a:rPr lang="es-ES" sz="3200" dirty="0">
                <a:solidFill>
                  <a:schemeClr val="bg1">
                    <a:lumMod val="65000"/>
                  </a:schemeClr>
                </a:solidFill>
              </a:rPr>
            </a:br>
            <a:r>
              <a:rPr lang="es-ES" sz="3200" dirty="0">
                <a:solidFill>
                  <a:schemeClr val="bg1">
                    <a:lumMod val="65000"/>
                  </a:schemeClr>
                </a:solidFill>
              </a:rPr>
              <a:t>Gobierno del Plan</a:t>
            </a:r>
            <a:br>
              <a:rPr lang="es-ES" sz="3200" dirty="0">
                <a:solidFill>
                  <a:schemeClr val="bg1">
                    <a:lumMod val="65000"/>
                  </a:schemeClr>
                </a:solidFill>
              </a:rPr>
            </a:br>
            <a:r>
              <a:rPr lang="es-ES" sz="3200" dirty="0">
                <a:solidFill>
                  <a:schemeClr val="bg1">
                    <a:lumMod val="65000"/>
                  </a:schemeClr>
                </a:solidFill>
              </a:rPr>
              <a:t>Próximos pasos </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345651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Indicadores de seguimiento (1 de </a:t>
            </a:r>
            <a:r>
              <a:rPr lang="es-ES" dirty="0" smtClean="0"/>
              <a:t>6)</a:t>
            </a:r>
            <a:endParaRPr lang="es-ES" dirty="0"/>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59" name="TextBox 58"/>
          <p:cNvSpPr txBox="1"/>
          <p:nvPr/>
        </p:nvSpPr>
        <p:spPr>
          <a:xfrm>
            <a:off x="323528" y="980728"/>
            <a:ext cx="8548192" cy="307777"/>
          </a:xfrm>
          <a:prstGeom prst="rect">
            <a:avLst/>
          </a:prstGeom>
          <a:noFill/>
        </p:spPr>
        <p:txBody>
          <a:bodyPr wrap="square" rtlCol="0">
            <a:spAutoFit/>
          </a:bodyPr>
          <a:lstStyle/>
          <a:p>
            <a:r>
              <a:rPr lang="es-ES" sz="1400" dirty="0"/>
              <a:t>Indicadores: Voluntariado</a:t>
            </a:r>
          </a:p>
        </p:txBody>
      </p:sp>
      <p:sp>
        <p:nvSpPr>
          <p:cNvPr id="7" name="TextBox 6"/>
          <p:cNvSpPr txBox="1"/>
          <p:nvPr/>
        </p:nvSpPr>
        <p:spPr>
          <a:xfrm>
            <a:off x="344288" y="620688"/>
            <a:ext cx="8548192" cy="307777"/>
          </a:xfrm>
          <a:prstGeom prst="rect">
            <a:avLst/>
          </a:prstGeom>
          <a:noFill/>
        </p:spPr>
        <p:txBody>
          <a:bodyPr wrap="square" rtlCol="0">
            <a:spAutoFit/>
          </a:bodyPr>
          <a:lstStyle/>
          <a:p>
            <a:r>
              <a:rPr lang="es-ES" sz="1400" dirty="0"/>
              <a:t>A continuación se presentan los indicadores de seguimiento del Plan Estratégico</a:t>
            </a:r>
            <a:endParaRPr lang="es-ES" sz="600" dirty="0"/>
          </a:p>
        </p:txBody>
      </p:sp>
      <p:graphicFrame>
        <p:nvGraphicFramePr>
          <p:cNvPr id="9" name="8 Tabla"/>
          <p:cNvGraphicFramePr>
            <a:graphicFrameLocks noGrp="1"/>
          </p:cNvGraphicFramePr>
          <p:nvPr>
            <p:extLst>
              <p:ext uri="{D42A27DB-BD31-4B8C-83A1-F6EECF244321}">
                <p14:modId xmlns:p14="http://schemas.microsoft.com/office/powerpoint/2010/main" val="3573390000"/>
              </p:ext>
            </p:extLst>
          </p:nvPr>
        </p:nvGraphicFramePr>
        <p:xfrm>
          <a:off x="428596" y="1428739"/>
          <a:ext cx="8215369" cy="4140589"/>
        </p:xfrm>
        <a:graphic>
          <a:graphicData uri="http://schemas.openxmlformats.org/drawingml/2006/table">
            <a:tbl>
              <a:tblPr/>
              <a:tblGrid>
                <a:gridCol w="3485821"/>
                <a:gridCol w="2157486"/>
                <a:gridCol w="2572062"/>
              </a:tblGrid>
              <a:tr h="214311">
                <a:tc>
                  <a:txBody>
                    <a:bodyPr/>
                    <a:lstStyle/>
                    <a:p>
                      <a:pPr algn="l" fontAlgn="b"/>
                      <a:r>
                        <a:rPr lang="es-ES_tradnl" sz="900" b="1" i="0" u="none" strike="noStrike" baseline="0" dirty="0">
                          <a:solidFill>
                            <a:srgbClr val="000000"/>
                          </a:solidFill>
                          <a:latin typeface="Calibri"/>
                        </a:rPr>
                        <a:t>Líneas Estratégicas y Objetivos Específicos</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s-ES_tradnl" sz="900" b="1" i="0" u="none" strike="noStrike" baseline="0">
                          <a:solidFill>
                            <a:srgbClr val="000000"/>
                          </a:solidFill>
                          <a:latin typeface="Calibri"/>
                        </a:rPr>
                        <a:t>Indicadores de ejecución del Plan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ctr" fontAlgn="b"/>
                      <a:r>
                        <a:rPr lang="es-ES_tradnl" sz="900" b="1" i="0" u="none" strike="noStrike" baseline="0">
                          <a:solidFill>
                            <a:srgbClr val="000000"/>
                          </a:solidFill>
                          <a:latin typeface="Calibri"/>
                        </a:rPr>
                        <a:t>Indicadores de resultado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85752">
                <a:tc>
                  <a:txBody>
                    <a:bodyPr/>
                    <a:lstStyle/>
                    <a:p>
                      <a:pPr algn="l" fontAlgn="b"/>
                      <a:r>
                        <a:rPr lang="es-ES_tradnl" sz="900" b="1" i="0" u="none" strike="noStrike" baseline="0" dirty="0">
                          <a:solidFill>
                            <a:srgbClr val="FFFFFF"/>
                          </a:solidFill>
                          <a:latin typeface="Calibri"/>
                        </a:rPr>
                        <a:t>Voluntariado</a:t>
                      </a:r>
                    </a:p>
                  </a:txBody>
                  <a:tcPr marL="6280" marR="6280" marT="628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00B050"/>
                    </a:solidFill>
                  </a:tcPr>
                </a:tc>
                <a:tc>
                  <a:txBody>
                    <a:bodyPr/>
                    <a:lstStyle/>
                    <a:p>
                      <a:pPr algn="l" fontAlgn="b"/>
                      <a:r>
                        <a:rPr lang="es-ES_tradnl" sz="900" b="0" i="0" u="none" strike="noStrike" baseline="0">
                          <a:solidFill>
                            <a:srgbClr val="000000"/>
                          </a:solidFill>
                          <a:latin typeface="Calibri"/>
                        </a:rPr>
                        <a:t>% de avance anual de Línea estratégica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a:solidFill>
                            <a:srgbClr val="000000"/>
                          </a:solidFill>
                          <a:latin typeface="Calibri"/>
                        </a:rPr>
                        <a:t> </a:t>
                      </a:r>
                    </a:p>
                  </a:txBody>
                  <a:tcPr marL="6280" marR="6280" marT="6280"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357190">
                <a:tc>
                  <a:txBody>
                    <a:bodyPr/>
                    <a:lstStyle/>
                    <a:p>
                      <a:pPr algn="l" rtl="0" fontAlgn="ctr"/>
                      <a:r>
                        <a:rPr lang="es-ES_tradnl" sz="900" b="1" i="0" u="none" strike="noStrike" baseline="0" dirty="0" smtClean="0">
                          <a:solidFill>
                            <a:srgbClr val="000000"/>
                          </a:solidFill>
                          <a:latin typeface="Calibri"/>
                        </a:rPr>
                        <a:t>Modelo de  Voluntariado </a:t>
                      </a:r>
                      <a:r>
                        <a:rPr lang="es-ES_tradnl" sz="900" b="1" i="0" u="none" strike="noStrike" baseline="0" dirty="0">
                          <a:solidFill>
                            <a:srgbClr val="000000"/>
                          </a:solidFill>
                          <a:latin typeface="Calibri"/>
                        </a:rPr>
                        <a:t>como elemento integrador y diferenciador</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solidFill>
                      <a:srgbClr val="D8D8D8"/>
                    </a:solidFill>
                  </a:tcPr>
                </a:tc>
                <a:tc>
                  <a:txBody>
                    <a:bodyPr/>
                    <a:lstStyle/>
                    <a:p>
                      <a:pPr algn="l" fontAlgn="b"/>
                      <a:r>
                        <a:rPr lang="es-ES_tradnl" sz="900" b="0" i="0" u="none" strike="noStrike" baseline="0">
                          <a:solidFill>
                            <a:srgbClr val="000000"/>
                          </a:solidFill>
                          <a:latin typeface="Calibri"/>
                        </a:rPr>
                        <a:t>% de avance anual consolidado de in. estrat.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a:solidFill>
                            <a:srgbClr val="000000"/>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85752">
                <a:tc>
                  <a:txBody>
                    <a:bodyPr/>
                    <a:lstStyle/>
                    <a:p>
                      <a:pPr algn="l" rtl="0" fontAlgn="ctr"/>
                      <a:r>
                        <a:rPr lang="es-ES_tradnl" sz="900" b="0" i="0" u="none" strike="noStrike" baseline="0" dirty="0">
                          <a:solidFill>
                            <a:srgbClr val="000000"/>
                          </a:solidFill>
                          <a:latin typeface="Calibri"/>
                        </a:rPr>
                        <a:t>Modelo de Voluntariado (MV)  actualizado y común</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Un Documento de sistematización del MV</a:t>
                      </a:r>
                    </a:p>
                  </a:txBody>
                  <a:tcPr marL="6280" marR="6280" marT="6280"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a:noFill/>
                    </a:lnB>
                    <a:solidFill>
                      <a:srgbClr val="FFFFFF"/>
                    </a:solidFill>
                  </a:tcPr>
                </a:tc>
              </a:tr>
              <a:tr h="285752">
                <a:tc>
                  <a:txBody>
                    <a:bodyPr/>
                    <a:lstStyle/>
                    <a:p>
                      <a:pPr algn="l" rtl="0" fontAlgn="ctr"/>
                      <a:r>
                        <a:rPr lang="es-ES_tradnl" sz="900" b="0" i="0" u="none" strike="noStrike" baseline="0" dirty="0">
                          <a:solidFill>
                            <a:srgbClr val="000000"/>
                          </a:solidFill>
                          <a:latin typeface="Calibri"/>
                        </a:rPr>
                        <a:t>Análisis del posicionamiento del MV en relación a otras organizaciones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Documento diagnóstico del MV en el entorno</a:t>
                      </a:r>
                    </a:p>
                  </a:txBody>
                  <a:tcPr marL="6280" marR="6280" marT="6280" marB="0" anchor="b">
                    <a:lnL w="6350" cap="flat" cmpd="sng" algn="ctr">
                      <a:solidFill>
                        <a:srgbClr val="7F7F7F"/>
                      </a:solidFill>
                      <a:prstDash val="solid"/>
                      <a:round/>
                      <a:headEnd type="none" w="med" len="med"/>
                      <a:tailEnd type="none" w="med" len="med"/>
                    </a:lnL>
                    <a:lnR>
                      <a:noFill/>
                    </a:lnR>
                    <a:lnT>
                      <a:noFill/>
                    </a:lnT>
                    <a:lnB>
                      <a:noFill/>
                    </a:lnB>
                    <a:solidFill>
                      <a:srgbClr val="FFFFFF"/>
                    </a:solidFill>
                  </a:tcPr>
                </a:tc>
              </a:tr>
              <a:tr h="260424">
                <a:tc>
                  <a:txBody>
                    <a:bodyPr/>
                    <a:lstStyle/>
                    <a:p>
                      <a:pPr algn="l" rtl="0" fontAlgn="ctr"/>
                      <a:r>
                        <a:rPr lang="es-ES_tradnl" sz="900" b="0" i="0" u="none" strike="noStrike" baseline="0" dirty="0">
                          <a:solidFill>
                            <a:srgbClr val="000000"/>
                          </a:solidFill>
                          <a:latin typeface="Calibri"/>
                        </a:rPr>
                        <a:t>Plan de Integración del MV en todo los procesos clave.</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100% de los voluntarios conocen y aplican el MV</a:t>
                      </a:r>
                    </a:p>
                  </a:txBody>
                  <a:tcPr marL="6280" marR="6280" marT="6280" marB="0" anchor="b">
                    <a:lnL w="6350" cap="flat" cmpd="sng" algn="ctr">
                      <a:solidFill>
                        <a:srgbClr val="7F7F7F"/>
                      </a:solidFill>
                      <a:prstDash val="solid"/>
                      <a:round/>
                      <a:headEnd type="none" w="med" len="med"/>
                      <a:tailEnd type="none" w="med" len="med"/>
                    </a:lnL>
                    <a:lnR>
                      <a:noFill/>
                    </a:lnR>
                    <a:lnT>
                      <a:noFill/>
                    </a:lnT>
                    <a:lnB>
                      <a:noFill/>
                    </a:lnB>
                    <a:solidFill>
                      <a:srgbClr val="FFFFFF"/>
                    </a:solidFill>
                  </a:tcPr>
                </a:tc>
              </a:tr>
              <a:tr h="214314">
                <a:tc>
                  <a:txBody>
                    <a:bodyPr/>
                    <a:lstStyle/>
                    <a:p>
                      <a:pPr algn="l" rtl="0" fontAlgn="ctr"/>
                      <a:r>
                        <a:rPr lang="es-ES_tradnl" sz="900" b="0" i="0" u="none" strike="noStrike" baseline="0" dirty="0">
                          <a:solidFill>
                            <a:srgbClr val="000000"/>
                          </a:solidFill>
                          <a:latin typeface="Calibri"/>
                        </a:rPr>
                        <a:t>Plan de difusión del  MV</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100% de los programas coherentes con el MV</a:t>
                      </a:r>
                    </a:p>
                  </a:txBody>
                  <a:tcPr marL="6280" marR="6280" marT="6280" marB="0" anchor="b">
                    <a:lnL w="6350" cap="flat" cmpd="sng" algn="ctr">
                      <a:solidFill>
                        <a:srgbClr val="7F7F7F"/>
                      </a:solidFill>
                      <a:prstDash val="solid"/>
                      <a:round/>
                      <a:headEnd type="none" w="med" len="med"/>
                      <a:tailEnd type="none" w="med" len="med"/>
                    </a:lnL>
                    <a:lnR>
                      <a:noFill/>
                    </a:lnR>
                    <a:lnT>
                      <a:noFill/>
                    </a:lnT>
                    <a:lnB>
                      <a:noFill/>
                    </a:lnB>
                    <a:solidFill>
                      <a:srgbClr val="FFFFFF"/>
                    </a:solidFill>
                  </a:tcPr>
                </a:tc>
              </a:tr>
              <a:tr h="428628">
                <a:tc>
                  <a:txBody>
                    <a:bodyPr/>
                    <a:lstStyle/>
                    <a:p>
                      <a:pPr algn="l" fontAlgn="b"/>
                      <a:endParaRPr lang="es-ES_tradnl" sz="900" b="0" i="0" u="none" strike="noStrike" baseline="0" dirty="0">
                        <a:solidFill>
                          <a:srgbClr val="000000"/>
                        </a:solidFill>
                        <a:latin typeface="Calibri"/>
                      </a:endParaRP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s-ES_tradnl" sz="900" b="0" i="0" u="none" strike="noStrike" baseline="0" dirty="0">
                          <a:solidFill>
                            <a:srgbClr val="000000"/>
                          </a:solidFill>
                          <a:latin typeface="Calibri"/>
                        </a:rPr>
                        <a:t> </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Los responsables de voluntariado de las AAPP, empresas y redes conocen e identifican el MV de Solidarios</a:t>
                      </a:r>
                    </a:p>
                  </a:txBody>
                  <a:tcPr marL="6280" marR="6280" marT="6280"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solidFill>
                      <a:srgbClr val="FFFFFF"/>
                    </a:solidFill>
                  </a:tcPr>
                </a:tc>
              </a:tr>
              <a:tr h="250900">
                <a:tc>
                  <a:txBody>
                    <a:bodyPr/>
                    <a:lstStyle/>
                    <a:p>
                      <a:pPr algn="l" rtl="0" fontAlgn="ctr"/>
                      <a:r>
                        <a:rPr lang="es-ES_tradnl" sz="900" b="1" i="0" u="none" strike="noStrike" baseline="0">
                          <a:solidFill>
                            <a:srgbClr val="000000"/>
                          </a:solidFill>
                          <a:latin typeface="Calibri"/>
                        </a:rPr>
                        <a:t>Impulsar modelo de formación del voluntariado</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solidFill>
                      <a:srgbClr val="D8D8D8"/>
                    </a:solidFill>
                  </a:tcPr>
                </a:tc>
                <a:tc>
                  <a:txBody>
                    <a:bodyPr/>
                    <a:lstStyle/>
                    <a:p>
                      <a:pPr algn="l" fontAlgn="b"/>
                      <a:r>
                        <a:rPr lang="es-ES_tradnl" sz="900" b="0" i="0" u="none" strike="noStrike" baseline="0" dirty="0">
                          <a:solidFill>
                            <a:srgbClr val="000000"/>
                          </a:solidFill>
                          <a:latin typeface="Calibri"/>
                        </a:rPr>
                        <a:t>% de avance anual consolidado de in. </a:t>
                      </a:r>
                      <a:r>
                        <a:rPr lang="es-ES_tradnl" sz="900" b="0" i="0" u="none" strike="noStrike" baseline="0" dirty="0" err="1">
                          <a:solidFill>
                            <a:srgbClr val="000000"/>
                          </a:solidFill>
                          <a:latin typeface="Calibri"/>
                        </a:rPr>
                        <a:t>estrat</a:t>
                      </a:r>
                      <a:r>
                        <a:rPr lang="es-ES_tradnl" sz="900" b="0" i="0" u="none" strike="noStrike" baseline="0" dirty="0">
                          <a:solidFill>
                            <a:srgbClr val="000000"/>
                          </a:solidFill>
                          <a:latin typeface="Calibri"/>
                        </a:rPr>
                        <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a:solidFill>
                            <a:srgbClr val="000000"/>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25572">
                <a:tc>
                  <a:txBody>
                    <a:bodyPr/>
                    <a:lstStyle/>
                    <a:p>
                      <a:pPr algn="l" rtl="0" fontAlgn="ctr"/>
                      <a:r>
                        <a:rPr lang="es-ES_tradnl" sz="900" b="0" i="0" u="none" strike="noStrike" baseline="0">
                          <a:solidFill>
                            <a:srgbClr val="000000"/>
                          </a:solidFill>
                          <a:latin typeface="Calibri"/>
                        </a:rPr>
                        <a:t>Plan Anual de Formación del voluntariado </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a:solidFill>
                            <a:srgbClr val="000000"/>
                          </a:solidFill>
                          <a:latin typeface="Calibri"/>
                        </a:rPr>
                        <a:t>% de voluntarios cuenta con oferta de formación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4314">
                <a:tc>
                  <a:txBody>
                    <a:bodyPr/>
                    <a:lstStyle/>
                    <a:p>
                      <a:pPr algn="l" rtl="0" fontAlgn="ctr"/>
                      <a:r>
                        <a:rPr lang="es-ES_tradnl" sz="900" b="0" i="0" u="none" strike="noStrike" baseline="0" dirty="0">
                          <a:solidFill>
                            <a:schemeClr val="tx1"/>
                          </a:solidFill>
                          <a:latin typeface="Calibri"/>
                        </a:rPr>
                        <a:t>Plan anual de formación del equipo técnico</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rgbClr val="000000"/>
                          </a:solidFill>
                          <a:latin typeface="Calibri"/>
                        </a:rPr>
                        <a:t>1 formación externa/año por técnico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85752">
                <a:tc>
                  <a:txBody>
                    <a:bodyPr/>
                    <a:lstStyle/>
                    <a:p>
                      <a:pPr algn="l" rtl="0" fontAlgn="ctr"/>
                      <a:r>
                        <a:rPr lang="es-ES_tradnl" sz="900" b="1" i="0" u="none" strike="noStrike" baseline="0" dirty="0">
                          <a:solidFill>
                            <a:srgbClr val="000000"/>
                          </a:solidFill>
                          <a:latin typeface="Calibri"/>
                        </a:rPr>
                        <a:t>Proyección externa del modelo de voluntariado</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solidFill>
                      <a:srgbClr val="D8D8D8"/>
                    </a:solidFill>
                  </a:tcPr>
                </a:tc>
                <a:tc>
                  <a:txBody>
                    <a:bodyPr/>
                    <a:lstStyle/>
                    <a:p>
                      <a:pPr algn="l" fontAlgn="b"/>
                      <a:r>
                        <a:rPr lang="es-ES_tradnl" sz="900" b="0" i="0" u="none" strike="noStrike" baseline="0">
                          <a:solidFill>
                            <a:srgbClr val="000000"/>
                          </a:solidFill>
                          <a:latin typeface="Calibri"/>
                        </a:rPr>
                        <a:t>% de avance anual consolidado de in. estrat.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rgbClr val="000000"/>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331862">
                <a:tc>
                  <a:txBody>
                    <a:bodyPr/>
                    <a:lstStyle/>
                    <a:p>
                      <a:pPr algn="l" rtl="0" fontAlgn="ctr"/>
                      <a:r>
                        <a:rPr lang="es-ES_tradnl" sz="900" b="0" i="0" u="none" strike="noStrike" baseline="0">
                          <a:solidFill>
                            <a:srgbClr val="000000"/>
                          </a:solidFill>
                          <a:latin typeface="Calibri"/>
                        </a:rPr>
                        <a:t>Plan de Innovación en la Promoción del Voluntariado</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 de voluntarios que provienen de otros ámbitos diferentes al universitario</a:t>
                      </a:r>
                    </a:p>
                  </a:txBody>
                  <a:tcPr marL="6280" marR="6280" marT="6280"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a:noFill/>
                    </a:lnB>
                    <a:solidFill>
                      <a:srgbClr val="FFFFFF"/>
                    </a:solidFill>
                  </a:tcPr>
                </a:tc>
              </a:tr>
              <a:tr h="500066">
                <a:tc>
                  <a:txBody>
                    <a:bodyPr/>
                    <a:lstStyle/>
                    <a:p>
                      <a:pPr algn="l" rtl="0" fontAlgn="ctr"/>
                      <a:endParaRPr lang="es-ES_tradnl" sz="900" b="0" i="0" u="none" strike="noStrike" baseline="0">
                        <a:solidFill>
                          <a:srgbClr val="000000"/>
                        </a:solidFill>
                        <a:latin typeface="Calibri"/>
                      </a:endParaRP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s-ES_tradnl" sz="900" b="0" i="0" u="none" strike="noStrike" baseline="0" dirty="0">
                          <a:solidFill>
                            <a:srgbClr val="000000"/>
                          </a:solidFill>
                          <a:latin typeface="Calibri"/>
                        </a:rPr>
                        <a:t> </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 AAPP, empresas y otras organizaciones nos derivan voluntarios y/o participan en nuestro modelo</a:t>
                      </a:r>
                    </a:p>
                  </a:txBody>
                  <a:tcPr marL="6280" marR="6280" marT="6280" marB="0" anchor="b">
                    <a:lnL w="6350" cap="flat" cmpd="sng" algn="ctr">
                      <a:solidFill>
                        <a:srgbClr val="7F7F7F"/>
                      </a:solidFill>
                      <a:prstDash val="solid"/>
                      <a:round/>
                      <a:headEnd type="none" w="med" len="med"/>
                      <a:tailEnd type="none" w="med" len="med"/>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71617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Indicadores de seguimiento (2 de </a:t>
            </a:r>
            <a:r>
              <a:rPr lang="es-ES" dirty="0" smtClean="0"/>
              <a:t>6)</a:t>
            </a:r>
            <a:endParaRPr lang="es-ES" dirty="0"/>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59" name="TextBox 58"/>
          <p:cNvSpPr txBox="1"/>
          <p:nvPr/>
        </p:nvSpPr>
        <p:spPr>
          <a:xfrm>
            <a:off x="323528" y="980728"/>
            <a:ext cx="8548192" cy="307777"/>
          </a:xfrm>
          <a:prstGeom prst="rect">
            <a:avLst/>
          </a:prstGeom>
          <a:noFill/>
        </p:spPr>
        <p:txBody>
          <a:bodyPr wrap="square" rtlCol="0">
            <a:spAutoFit/>
          </a:bodyPr>
          <a:lstStyle/>
          <a:p>
            <a:r>
              <a:rPr lang="es-ES" sz="1400" dirty="0"/>
              <a:t>Indicadores: Programas</a:t>
            </a:r>
          </a:p>
        </p:txBody>
      </p:sp>
      <p:graphicFrame>
        <p:nvGraphicFramePr>
          <p:cNvPr id="7" name="6 Tabla"/>
          <p:cNvGraphicFramePr>
            <a:graphicFrameLocks noGrp="1"/>
          </p:cNvGraphicFramePr>
          <p:nvPr/>
        </p:nvGraphicFramePr>
        <p:xfrm>
          <a:off x="357158" y="1499608"/>
          <a:ext cx="8215370" cy="3643904"/>
        </p:xfrm>
        <a:graphic>
          <a:graphicData uri="http://schemas.openxmlformats.org/drawingml/2006/table">
            <a:tbl>
              <a:tblPr/>
              <a:tblGrid>
                <a:gridCol w="3526949"/>
                <a:gridCol w="2138725"/>
                <a:gridCol w="2549696"/>
              </a:tblGrid>
              <a:tr h="214316">
                <a:tc>
                  <a:txBody>
                    <a:bodyPr/>
                    <a:lstStyle/>
                    <a:p>
                      <a:pPr algn="l" fontAlgn="b"/>
                      <a:r>
                        <a:rPr lang="es-ES_tradnl" sz="900" b="1" i="0" u="none" strike="noStrike" baseline="0" dirty="0">
                          <a:solidFill>
                            <a:srgbClr val="000000"/>
                          </a:solidFill>
                          <a:latin typeface="Calibri"/>
                        </a:rPr>
                        <a:t>Líneas Estratégicas y Objetivos Específicos</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s-ES_tradnl" sz="900" b="1" i="0" u="none" strike="noStrike" baseline="0">
                          <a:solidFill>
                            <a:srgbClr val="000000"/>
                          </a:solidFill>
                          <a:latin typeface="Calibri"/>
                        </a:rPr>
                        <a:t>Indicadores de ejecución del Plan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ctr" fontAlgn="b"/>
                      <a:r>
                        <a:rPr lang="es-ES_tradnl" sz="900" b="1" i="0" u="none" strike="noStrike" baseline="0">
                          <a:solidFill>
                            <a:srgbClr val="000000"/>
                          </a:solidFill>
                          <a:latin typeface="Calibri"/>
                        </a:rPr>
                        <a:t>Indicadores de resultado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59388">
                <a:tc>
                  <a:txBody>
                    <a:bodyPr/>
                    <a:lstStyle/>
                    <a:p>
                      <a:pPr algn="l" fontAlgn="b"/>
                      <a:r>
                        <a:rPr lang="es-ES_tradnl" sz="900" b="1" i="0" u="none" strike="noStrike" baseline="0" dirty="0">
                          <a:solidFill>
                            <a:srgbClr val="FFFFFF"/>
                          </a:solidFill>
                          <a:latin typeface="Calibri"/>
                        </a:rPr>
                        <a:t>Programas</a:t>
                      </a:r>
                    </a:p>
                  </a:txBody>
                  <a:tcPr marL="6280" marR="6280" marT="628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00B050"/>
                    </a:solidFill>
                  </a:tcPr>
                </a:tc>
                <a:tc>
                  <a:txBody>
                    <a:bodyPr/>
                    <a:lstStyle/>
                    <a:p>
                      <a:pPr algn="l" fontAlgn="b"/>
                      <a:r>
                        <a:rPr lang="es-ES_tradnl" sz="900" b="0" i="0" u="none" strike="noStrike" baseline="0">
                          <a:solidFill>
                            <a:srgbClr val="000000"/>
                          </a:solidFill>
                          <a:latin typeface="Calibri"/>
                        </a:rPr>
                        <a:t>% de avance anual de Línea estratégica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a:solidFill>
                            <a:srgbClr val="000000"/>
                          </a:solidFill>
                          <a:latin typeface="Calibri"/>
                        </a:rPr>
                        <a:t> </a:t>
                      </a:r>
                    </a:p>
                  </a:txBody>
                  <a:tcPr marL="6280" marR="6280" marT="6280"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59388">
                <a:tc>
                  <a:txBody>
                    <a:bodyPr/>
                    <a:lstStyle/>
                    <a:p>
                      <a:pPr algn="l" rtl="0" fontAlgn="ctr"/>
                      <a:r>
                        <a:rPr lang="es-ES_tradnl" sz="900" b="1" i="0" u="none" strike="noStrike" baseline="0" dirty="0">
                          <a:solidFill>
                            <a:srgbClr val="000000"/>
                          </a:solidFill>
                          <a:latin typeface="Calibri"/>
                        </a:rPr>
                        <a:t>Autonomía, participación social y empoderamiento </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solidFill>
                      <a:srgbClr val="D8D8D8"/>
                    </a:solidFill>
                  </a:tcPr>
                </a:tc>
                <a:tc>
                  <a:txBody>
                    <a:bodyPr/>
                    <a:lstStyle/>
                    <a:p>
                      <a:pPr algn="l" fontAlgn="b"/>
                      <a:r>
                        <a:rPr lang="es-ES_tradnl" sz="900" b="0" i="0" u="none" strike="noStrike" baseline="0">
                          <a:solidFill>
                            <a:srgbClr val="000000"/>
                          </a:solidFill>
                          <a:latin typeface="Calibri"/>
                        </a:rPr>
                        <a:t>% de avance anual consolidado de in. estrat.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a:solidFill>
                            <a:srgbClr val="000000"/>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67042">
                <a:tc>
                  <a:txBody>
                    <a:bodyPr/>
                    <a:lstStyle/>
                    <a:p>
                      <a:pPr algn="l" rtl="0" fontAlgn="ctr"/>
                      <a:r>
                        <a:rPr lang="es-ES_tradnl" sz="900" b="0" i="0" u="none" strike="noStrike" baseline="0" dirty="0">
                          <a:solidFill>
                            <a:srgbClr val="000000"/>
                          </a:solidFill>
                          <a:latin typeface="Calibri"/>
                        </a:rPr>
                        <a:t>Diseño e Implantación del Modelo de Intervención con enfoque participativo</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Todos los programas promueven la autonomía, la participación y el empoderamiento de las personas</a:t>
                      </a:r>
                    </a:p>
                  </a:txBody>
                  <a:tcPr marL="6280" marR="6280" marT="6280"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259388">
                <a:tc>
                  <a:txBody>
                    <a:bodyPr/>
                    <a:lstStyle/>
                    <a:p>
                      <a:pPr algn="l" rtl="0" fontAlgn="ctr"/>
                      <a:r>
                        <a:rPr lang="es-ES_tradnl" sz="900" b="1" i="0" u="none" strike="noStrike" baseline="0" dirty="0">
                          <a:solidFill>
                            <a:srgbClr val="000000"/>
                          </a:solidFill>
                          <a:latin typeface="Calibri"/>
                        </a:rPr>
                        <a:t>Consolidación y homogeneización de los programas </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solidFill>
                      <a:srgbClr val="D8D8D8"/>
                    </a:solidFill>
                  </a:tcPr>
                </a:tc>
                <a:tc>
                  <a:txBody>
                    <a:bodyPr/>
                    <a:lstStyle/>
                    <a:p>
                      <a:pPr algn="l" fontAlgn="b"/>
                      <a:r>
                        <a:rPr lang="es-ES_tradnl" sz="900" b="0" i="0" u="none" strike="noStrike" baseline="0" dirty="0">
                          <a:solidFill>
                            <a:srgbClr val="000000"/>
                          </a:solidFill>
                          <a:latin typeface="Calibri"/>
                        </a:rPr>
                        <a:t>% de avance anual consolidado de in. </a:t>
                      </a:r>
                      <a:r>
                        <a:rPr lang="es-ES_tradnl" sz="900" b="0" i="0" u="none" strike="noStrike" baseline="0" dirty="0" err="1">
                          <a:solidFill>
                            <a:srgbClr val="000000"/>
                          </a:solidFill>
                          <a:latin typeface="Calibri"/>
                        </a:rPr>
                        <a:t>estrat</a:t>
                      </a:r>
                      <a:r>
                        <a:rPr lang="es-ES_tradnl" sz="900" b="0" i="0" u="none" strike="noStrike" baseline="0" dirty="0">
                          <a:solidFill>
                            <a:srgbClr val="000000"/>
                          </a:solidFill>
                          <a:latin typeface="Calibri"/>
                        </a:rPr>
                        <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27120">
                <a:tc>
                  <a:txBody>
                    <a:bodyPr/>
                    <a:lstStyle/>
                    <a:p>
                      <a:pPr algn="l" rtl="0" fontAlgn="ctr"/>
                      <a:r>
                        <a:rPr lang="es-ES_tradnl" sz="900" b="0" i="0" u="none" strike="noStrike" baseline="0" dirty="0">
                          <a:solidFill>
                            <a:srgbClr val="000000"/>
                          </a:solidFill>
                          <a:latin typeface="Calibri"/>
                        </a:rPr>
                        <a:t>Diseño e Implantación de CRM de gestión común</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Programas se realizan en 100% de los territorios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59388">
                <a:tc>
                  <a:txBody>
                    <a:bodyPr/>
                    <a:lstStyle/>
                    <a:p>
                      <a:pPr algn="l" rtl="0" fontAlgn="ctr"/>
                      <a:r>
                        <a:rPr lang="es-ES_tradnl" sz="900" b="0" i="0" u="none" strike="noStrike" baseline="0" dirty="0">
                          <a:solidFill>
                            <a:srgbClr val="000000"/>
                          </a:solidFill>
                          <a:latin typeface="Calibri"/>
                        </a:rPr>
                        <a:t>Espacio de aprendizaje entre programas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2 espacios de aprendizaje entre programas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40678">
                <a:tc>
                  <a:txBody>
                    <a:bodyPr/>
                    <a:lstStyle/>
                    <a:p>
                      <a:pPr algn="l" rtl="0" fontAlgn="ctr"/>
                      <a:r>
                        <a:rPr lang="es-ES_tradnl" sz="900" b="0" i="0" u="none" strike="noStrike" baseline="0" dirty="0">
                          <a:solidFill>
                            <a:srgbClr val="000000"/>
                          </a:solidFill>
                          <a:latin typeface="Calibri"/>
                        </a:rPr>
                        <a:t>Plan de Diseño e Implantación de Mapa de Procesos clave</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Sistemas de gestión homogéneos en todos los programas y territorios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59388">
                <a:tc>
                  <a:txBody>
                    <a:bodyPr/>
                    <a:lstStyle/>
                    <a:p>
                      <a:pPr algn="l" rtl="0" fontAlgn="ctr"/>
                      <a:r>
                        <a:rPr lang="es-ES_tradnl" sz="900" b="1" i="0" u="none" strike="noStrike" baseline="0" dirty="0">
                          <a:solidFill>
                            <a:srgbClr val="000000"/>
                          </a:solidFill>
                          <a:latin typeface="Calibri"/>
                        </a:rPr>
                        <a:t>Potenciar innovación, investigación y creatividad</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solidFill>
                      <a:srgbClr val="D8D8D8"/>
                    </a:solidFill>
                  </a:tcPr>
                </a:tc>
                <a:tc>
                  <a:txBody>
                    <a:bodyPr/>
                    <a:lstStyle/>
                    <a:p>
                      <a:pPr algn="l" fontAlgn="b"/>
                      <a:r>
                        <a:rPr lang="es-ES_tradnl" sz="900" b="0" i="0" u="none" strike="noStrike" baseline="0" dirty="0">
                          <a:solidFill>
                            <a:srgbClr val="000000"/>
                          </a:solidFill>
                          <a:latin typeface="Calibri"/>
                        </a:rPr>
                        <a:t>% de avance anual consolidado de in. </a:t>
                      </a:r>
                      <a:r>
                        <a:rPr lang="es-ES_tradnl" sz="900" b="0" i="0" u="none" strike="noStrike" baseline="0" dirty="0" err="1">
                          <a:solidFill>
                            <a:srgbClr val="000000"/>
                          </a:solidFill>
                          <a:latin typeface="Calibri"/>
                        </a:rPr>
                        <a:t>estrat</a:t>
                      </a:r>
                      <a:r>
                        <a:rPr lang="es-ES_tradnl" sz="900" b="0" i="0" u="none" strike="noStrike" baseline="0" dirty="0">
                          <a:solidFill>
                            <a:srgbClr val="000000"/>
                          </a:solidFill>
                          <a:latin typeface="Calibri"/>
                        </a:rPr>
                        <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343632">
                <a:tc>
                  <a:txBody>
                    <a:bodyPr/>
                    <a:lstStyle/>
                    <a:p>
                      <a:pPr algn="l" rtl="0" fontAlgn="ctr"/>
                      <a:r>
                        <a:rPr lang="es-ES_tradnl" sz="900" b="0" i="0" u="none" strike="noStrike" baseline="0" dirty="0">
                          <a:solidFill>
                            <a:srgbClr val="000000"/>
                          </a:solidFill>
                          <a:latin typeface="Calibri"/>
                        </a:rPr>
                        <a:t>Plan de Innovación por Programa con enfoque participativo</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Un grupo de reflexión con voluntarios, beneficiarios y expertos por programa en 2020</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59388">
                <a:tc>
                  <a:txBody>
                    <a:bodyPr/>
                    <a:lstStyle/>
                    <a:p>
                      <a:pPr algn="l" rtl="0" fontAlgn="ctr"/>
                      <a:endParaRPr lang="es-ES_tradnl" sz="900" b="0" i="0" u="none" strike="noStrike" baseline="0" dirty="0">
                        <a:solidFill>
                          <a:srgbClr val="000000"/>
                        </a:solidFill>
                        <a:latin typeface="Calibri"/>
                      </a:endParaRP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s-ES_tradnl" sz="900" b="0" i="0" u="none" strike="noStrike" baseline="0" dirty="0">
                          <a:solidFill>
                            <a:srgbClr val="000000"/>
                          </a:solidFill>
                          <a:latin typeface="Calibri"/>
                        </a:rPr>
                        <a:t> </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Una propuesta de evolución/ innovación por programa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90904">
                <a:tc>
                  <a:txBody>
                    <a:bodyPr/>
                    <a:lstStyle/>
                    <a:p>
                      <a:pPr algn="l" rtl="0" fontAlgn="ctr"/>
                      <a:r>
                        <a:rPr lang="es-ES_tradnl" sz="900" b="0" i="0" u="none" strike="noStrike" baseline="0">
                          <a:solidFill>
                            <a:srgbClr val="000000"/>
                          </a:solidFill>
                          <a:latin typeface="Calibri"/>
                        </a:rPr>
                        <a:t>Plan de Estudios o Investigación desde el ámbito universitario por programa</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2 programas o colectivos cuentan con estudio/investigación académica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85752">
                <a:tc>
                  <a:txBody>
                    <a:bodyPr/>
                    <a:lstStyle/>
                    <a:p>
                      <a:pPr algn="l" rtl="0" fontAlgn="ctr"/>
                      <a:r>
                        <a:rPr lang="es-ES_tradnl" sz="900" b="0" i="0" u="none" strike="noStrike" baseline="0">
                          <a:solidFill>
                            <a:srgbClr val="000000"/>
                          </a:solidFill>
                          <a:latin typeface="Calibri"/>
                        </a:rPr>
                        <a:t>Modelo Metodológico de Evaluación de Intervenciones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baseline="0" dirty="0">
                          <a:solidFill>
                            <a:srgbClr val="000000"/>
                          </a:solidFill>
                          <a:latin typeface="Calibri"/>
                        </a:rPr>
                        <a:t>% de avance conforme plan </a:t>
                      </a:r>
                      <a:r>
                        <a:rPr lang="fr-FR" sz="900" b="0" i="0" u="none" strike="noStrike" baseline="0" dirty="0" err="1">
                          <a:solidFill>
                            <a:srgbClr val="000000"/>
                          </a:solidFill>
                          <a:latin typeface="Calibri"/>
                        </a:rPr>
                        <a:t>anual</a:t>
                      </a:r>
                      <a:endParaRPr lang="fr-FR" sz="900" b="0" i="0" u="none" strike="noStrike" baseline="0"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baseline="0" dirty="0">
                          <a:solidFill>
                            <a:schemeClr val="tx1"/>
                          </a:solidFill>
                          <a:latin typeface="Calibri"/>
                        </a:rPr>
                        <a:t>Un diseño metodológico de evaluación adaptable a cada programa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142876">
                <a:tc>
                  <a:txBody>
                    <a:bodyPr/>
                    <a:lstStyle/>
                    <a:p>
                      <a:pPr algn="l" fontAlgn="b"/>
                      <a:endParaRPr lang="es-ES_tradnl" sz="900" b="0" i="0" u="none" strike="noStrike" baseline="0">
                        <a:solidFill>
                          <a:srgbClr val="000000"/>
                        </a:solidFill>
                        <a:latin typeface="Calibri"/>
                      </a:endParaRPr>
                    </a:p>
                  </a:txBody>
                  <a:tcPr marL="6280" marR="6280" marT="6280" marB="0" anchor="b">
                    <a:lnL>
                      <a:noFill/>
                    </a:lnL>
                    <a:lnR>
                      <a:noFill/>
                    </a:lnR>
                    <a:lnT>
                      <a:noFill/>
                    </a:lnT>
                    <a:lnB>
                      <a:noFill/>
                    </a:lnB>
                  </a:tcPr>
                </a:tc>
                <a:tc>
                  <a:txBody>
                    <a:bodyPr/>
                    <a:lstStyle/>
                    <a:p>
                      <a:pPr algn="l" fontAlgn="b"/>
                      <a:r>
                        <a:rPr lang="es-ES_tradnl" sz="900" b="0" i="0" u="none" strike="noStrike" baseline="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FFFFFF"/>
                    </a:solidFill>
                  </a:tcPr>
                </a:tc>
                <a:tc>
                  <a:txBody>
                    <a:bodyPr/>
                    <a:lstStyle/>
                    <a:p>
                      <a:pPr algn="l" fontAlgn="b"/>
                      <a:r>
                        <a:rPr lang="es-ES_tradnl" sz="900" b="0" i="0" u="none" strike="noStrike" baseline="0" dirty="0">
                          <a:solidFill>
                            <a:schemeClr val="tx1"/>
                          </a:solidFill>
                          <a:latin typeface="Calibri"/>
                        </a:rPr>
                        <a:t>Dos programas evaluados externamente en 2020</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96552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Indicadores de seguimiento (3 de </a:t>
            </a:r>
            <a:r>
              <a:rPr lang="es-ES" dirty="0" smtClean="0"/>
              <a:t>6)</a:t>
            </a:r>
            <a:endParaRPr lang="es-ES" dirty="0"/>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59" name="TextBox 58"/>
          <p:cNvSpPr txBox="1"/>
          <p:nvPr/>
        </p:nvSpPr>
        <p:spPr>
          <a:xfrm>
            <a:off x="323528" y="980728"/>
            <a:ext cx="8548192" cy="307777"/>
          </a:xfrm>
          <a:prstGeom prst="rect">
            <a:avLst/>
          </a:prstGeom>
          <a:noFill/>
        </p:spPr>
        <p:txBody>
          <a:bodyPr wrap="square" rtlCol="0">
            <a:spAutoFit/>
          </a:bodyPr>
          <a:lstStyle/>
          <a:p>
            <a:r>
              <a:rPr lang="es-ES" sz="1400" dirty="0"/>
              <a:t>Indicadores: Sostenibilidad y Desarrollo: Sostenibilidad económica y autonomía </a:t>
            </a:r>
            <a:r>
              <a:rPr lang="es-ES" sz="1400" dirty="0" smtClean="0"/>
              <a:t>financiera</a:t>
            </a:r>
            <a:endParaRPr lang="es-ES" sz="1400" dirty="0"/>
          </a:p>
        </p:txBody>
      </p:sp>
      <p:graphicFrame>
        <p:nvGraphicFramePr>
          <p:cNvPr id="7" name="6 Tabla"/>
          <p:cNvGraphicFramePr>
            <a:graphicFrameLocks noGrp="1"/>
          </p:cNvGraphicFramePr>
          <p:nvPr/>
        </p:nvGraphicFramePr>
        <p:xfrm>
          <a:off x="500033" y="1714487"/>
          <a:ext cx="8072493" cy="3303163"/>
        </p:xfrm>
        <a:graphic>
          <a:graphicData uri="http://schemas.openxmlformats.org/drawingml/2006/table">
            <a:tbl>
              <a:tblPr/>
              <a:tblGrid>
                <a:gridCol w="3425197"/>
                <a:gridCol w="2119965"/>
                <a:gridCol w="2527331"/>
              </a:tblGrid>
              <a:tr h="248196">
                <a:tc>
                  <a:txBody>
                    <a:bodyPr/>
                    <a:lstStyle/>
                    <a:p>
                      <a:pPr algn="l" fontAlgn="b"/>
                      <a:r>
                        <a:rPr lang="es-ES_tradnl" sz="900" b="1" i="0" u="none" strike="noStrike" dirty="0">
                          <a:solidFill>
                            <a:srgbClr val="000000"/>
                          </a:solidFill>
                          <a:latin typeface="Calibri"/>
                        </a:rPr>
                        <a:t>Líneas Estratégicas y Objetivos Específicos</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s-ES_tradnl" sz="900" b="1" i="0" u="none" strike="noStrike">
                          <a:solidFill>
                            <a:srgbClr val="000000"/>
                          </a:solidFill>
                          <a:latin typeface="Calibri"/>
                        </a:rPr>
                        <a:t>Indicadores de ejecución del Plan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ctr" fontAlgn="b"/>
                      <a:r>
                        <a:rPr lang="es-ES_tradnl" sz="900" b="1" i="0" u="none" strike="noStrike">
                          <a:solidFill>
                            <a:srgbClr val="000000"/>
                          </a:solidFill>
                          <a:latin typeface="Calibri"/>
                        </a:rPr>
                        <a:t>Indicadores de resultado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fontAlgn="b"/>
                      <a:r>
                        <a:rPr lang="es-ES_tradnl" sz="900" b="1" i="0" u="none" strike="noStrike" dirty="0">
                          <a:solidFill>
                            <a:srgbClr val="FFFFFF"/>
                          </a:solidFill>
                          <a:latin typeface="Calibri"/>
                        </a:rPr>
                        <a:t>Sostenibilidad y Desarrollo</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00B050"/>
                    </a:solidFill>
                  </a:tcPr>
                </a:tc>
                <a:tc>
                  <a:txBody>
                    <a:bodyPr/>
                    <a:lstStyle/>
                    <a:p>
                      <a:pPr algn="l" fontAlgn="b"/>
                      <a:r>
                        <a:rPr lang="es-ES_tradnl" sz="900" b="0" i="0" u="none" strike="noStrike">
                          <a:solidFill>
                            <a:srgbClr val="000000"/>
                          </a:solidFill>
                          <a:latin typeface="Calibri"/>
                        </a:rPr>
                        <a:t>% de avance anual de Línea estratégica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1" i="0" u="none" strike="noStrike" dirty="0">
                          <a:solidFill>
                            <a:srgbClr val="000000"/>
                          </a:solidFill>
                          <a:latin typeface="Calibri"/>
                        </a:rPr>
                        <a:t>Sostenibilidad económica y autonomía financiera</a:t>
                      </a:r>
                    </a:p>
                  </a:txBody>
                  <a:tcPr marL="6280" marR="6280" marT="6280" marB="0" anchor="ctr">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algn="l" fontAlgn="b"/>
                      <a:r>
                        <a:rPr lang="es-ES_tradnl" sz="900" b="0" i="0" u="none" strike="noStrike">
                          <a:solidFill>
                            <a:srgbClr val="000000"/>
                          </a:solidFill>
                          <a:latin typeface="Calibri"/>
                        </a:rPr>
                        <a:t>% de avance anual consolidado de in. estrat.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Incremento PTO 10%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dirty="0">
                          <a:solidFill>
                            <a:srgbClr val="000000"/>
                          </a:solidFill>
                          <a:latin typeface="Calibri"/>
                        </a:rPr>
                        <a:t>Plan Financiero (Solvencia y tesorería)</a:t>
                      </a:r>
                    </a:p>
                  </a:txBody>
                  <a:tcPr marL="6280" marR="6280" marT="6280" marB="0" anchor="ctr">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50% de los ingresos de fondos privados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dirty="0">
                          <a:solidFill>
                            <a:srgbClr val="000000"/>
                          </a:solidFill>
                          <a:latin typeface="Calibri"/>
                        </a:rPr>
                        <a:t>Plan Anual de Socios</a:t>
                      </a:r>
                    </a:p>
                  </a:txBody>
                  <a:tcPr marL="6280" marR="6280" marT="6280" marB="0" anchor="ctr">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XXX ingresos de socios consolidados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366383">
                <a:tc>
                  <a:txBody>
                    <a:bodyPr/>
                    <a:lstStyle/>
                    <a:p>
                      <a:pPr algn="l" rtl="0" fontAlgn="ctr"/>
                      <a:r>
                        <a:rPr lang="es-ES_tradnl" sz="900" b="0" i="0" u="none" strike="noStrike" dirty="0">
                          <a:solidFill>
                            <a:srgbClr val="000000"/>
                          </a:solidFill>
                          <a:latin typeface="Calibri"/>
                        </a:rPr>
                        <a:t>Plan de Consolidación y Acceso a Financiación Pública</a:t>
                      </a:r>
                    </a:p>
                  </a:txBody>
                  <a:tcPr marL="6280" marR="6280" marT="6280" marB="0" anchor="ctr">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fr-FR" sz="900" b="0" i="0" u="none" strike="noStrike" dirty="0">
                          <a:solidFill>
                            <a:srgbClr val="000000"/>
                          </a:solidFill>
                          <a:latin typeface="Calibri"/>
                        </a:rPr>
                        <a:t>% de avance conforme plan </a:t>
                      </a:r>
                      <a:r>
                        <a:rPr lang="fr-FR" sz="900" b="0" i="0" u="none" strike="noStrike" dirty="0" err="1">
                          <a:solidFill>
                            <a:srgbClr val="000000"/>
                          </a:solidFill>
                          <a:latin typeface="Calibri"/>
                        </a:rPr>
                        <a:t>anual</a:t>
                      </a:r>
                      <a:endParaRPr lang="fr-FR"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Consolidación anual IRPF, y financiación de CCAA y Municipios donde trabajamos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fontAlgn="b"/>
                      <a:r>
                        <a:rPr lang="es-ES_tradnl" sz="900" b="1" i="0" u="none" strike="noStrike">
                          <a:solidFill>
                            <a:srgbClr val="FFFFFF"/>
                          </a:solidFill>
                          <a:latin typeface="Calibri"/>
                        </a:rPr>
                        <a:t>Sostenibilidad y Desarrollo</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00B050"/>
                    </a:solidFill>
                  </a:tcPr>
                </a:tc>
                <a:tc>
                  <a:txBody>
                    <a:bodyPr/>
                    <a:lstStyle/>
                    <a:p>
                      <a:pPr algn="l" fontAlgn="b"/>
                      <a:r>
                        <a:rPr lang="fr-FR" sz="900" b="0" i="0" u="none" strike="noStrike" dirty="0">
                          <a:solidFill>
                            <a:srgbClr val="000000"/>
                          </a:solidFill>
                          <a:latin typeface="Calibri"/>
                        </a:rPr>
                        <a:t>% de avance conforme plan </a:t>
                      </a:r>
                      <a:r>
                        <a:rPr lang="fr-FR" sz="900" b="0" i="0" u="none" strike="noStrike" dirty="0" err="1">
                          <a:solidFill>
                            <a:srgbClr val="000000"/>
                          </a:solidFill>
                          <a:latin typeface="Calibri"/>
                        </a:rPr>
                        <a:t>anual</a:t>
                      </a:r>
                      <a:endParaRPr lang="fr-FR"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Duplicar </a:t>
                      </a:r>
                      <a:r>
                        <a:rPr lang="es-ES_tradnl" sz="900" b="0" i="0" u="none" strike="noStrike" dirty="0" smtClean="0">
                          <a:solidFill>
                            <a:schemeClr val="tx1"/>
                          </a:solidFill>
                          <a:latin typeface="Calibri"/>
                        </a:rPr>
                        <a:t>financiación  mayores en 2020</a:t>
                      </a:r>
                      <a:endParaRPr lang="es-ES_tradnl" sz="900" b="0" i="0" u="none" strike="noStrike" dirty="0">
                        <a:solidFill>
                          <a:schemeClr val="tx1"/>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a:solidFill>
                            <a:srgbClr val="FFFFFF"/>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a:noFill/>
                    </a:lnB>
                    <a:solidFill>
                      <a:srgbClr val="FFFFFF"/>
                    </a:solidFill>
                  </a:tcPr>
                </a:tc>
                <a:tc>
                  <a:txBody>
                    <a:bodyPr/>
                    <a:lstStyle/>
                    <a:p>
                      <a:pPr algn="l" fontAlgn="b"/>
                      <a:r>
                        <a:rPr lang="es-ES_tradnl" sz="900" b="0" i="0" u="none" strike="noStrike" dirty="0">
                          <a:solidFill>
                            <a:srgbClr val="FFFFFF"/>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FFFFFF"/>
                    </a:solidFill>
                  </a:tcPr>
                </a:tc>
                <a:tc>
                  <a:txBody>
                    <a:bodyPr/>
                    <a:lstStyle/>
                    <a:p>
                      <a:pPr algn="l" fontAlgn="b"/>
                      <a:r>
                        <a:rPr lang="es-ES_tradnl" sz="900" b="0" i="0" u="none" strike="noStrike" dirty="0">
                          <a:solidFill>
                            <a:schemeClr val="tx1"/>
                          </a:solidFill>
                          <a:latin typeface="Calibri"/>
                        </a:rPr>
                        <a:t>5% </a:t>
                      </a:r>
                      <a:r>
                        <a:rPr lang="es-ES_tradnl" sz="900" b="0" i="0" u="none" strike="noStrike" dirty="0" smtClean="0">
                          <a:solidFill>
                            <a:schemeClr val="tx1"/>
                          </a:solidFill>
                          <a:latin typeface="Calibri"/>
                        </a:rPr>
                        <a:t>incremento anual de Financiación Pública</a:t>
                      </a:r>
                      <a:endParaRPr lang="es-ES_tradnl" sz="900" b="0" i="0" u="none" strike="noStrike" dirty="0">
                        <a:solidFill>
                          <a:schemeClr val="tx1"/>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a:solidFill>
                            <a:srgbClr val="FFFFFF"/>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dirty="0">
                          <a:solidFill>
                            <a:srgbClr val="FFFFFF"/>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smtClean="0">
                          <a:solidFill>
                            <a:srgbClr val="000000"/>
                          </a:solidFill>
                          <a:latin typeface="+mn-lt"/>
                        </a:rPr>
                        <a:t>Financiación autonómica y municipal consolidada en cada delegación</a:t>
                      </a:r>
                      <a:endParaRPr lang="es-ES_tradnl"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a:solidFill>
                            <a:srgbClr val="FFFFFF"/>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dirty="0">
                          <a:solidFill>
                            <a:srgbClr val="FFFFFF"/>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smtClean="0">
                          <a:solidFill>
                            <a:srgbClr val="000000"/>
                          </a:solidFill>
                          <a:latin typeface="+mn-lt"/>
                        </a:rPr>
                        <a:t>Se cuenta con un convenio de financiación pública en al menos dos CCAA</a:t>
                      </a:r>
                      <a:endParaRPr lang="es-ES_tradnl"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a:solidFill>
                            <a:srgbClr val="FFFFFF"/>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a:solidFill>
                            <a:srgbClr val="FFFFFF"/>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Socio elegible para </a:t>
                      </a:r>
                      <a:r>
                        <a:rPr lang="es-ES_tradnl" sz="900" b="0" i="0" u="none" strike="noStrike" dirty="0" err="1" smtClean="0">
                          <a:solidFill>
                            <a:srgbClr val="000000"/>
                          </a:solidFill>
                          <a:latin typeface="Calibri"/>
                        </a:rPr>
                        <a:t>finananciación</a:t>
                      </a:r>
                      <a:r>
                        <a:rPr lang="es-ES_tradnl" sz="900" b="0" i="0" u="none" strike="noStrike" dirty="0" smtClean="0">
                          <a:solidFill>
                            <a:srgbClr val="000000"/>
                          </a:solidFill>
                          <a:latin typeface="Calibri"/>
                        </a:rPr>
                        <a:t> UE</a:t>
                      </a:r>
                      <a:r>
                        <a:rPr lang="es-ES_tradnl" sz="900" b="0" i="0" u="none" strike="noStrike" dirty="0">
                          <a:solidFill>
                            <a:srgbClr val="000000"/>
                          </a:solidFill>
                          <a:latin typeface="Calibri"/>
                        </a:rPr>
                        <a:t>. </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a:solidFill>
                            <a:srgbClr val="FFFFFF"/>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a:solidFill>
                            <a:srgbClr val="FFFFFF"/>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Presentación 1 proyecto EU/año en consorcio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36376">
                <a:tc>
                  <a:txBody>
                    <a:bodyPr/>
                    <a:lstStyle/>
                    <a:p>
                      <a:pPr algn="l" rtl="0" fontAlgn="ctr"/>
                      <a:r>
                        <a:rPr lang="es-ES_tradnl" sz="900" b="0" i="0" u="none" strike="noStrike">
                          <a:solidFill>
                            <a:srgbClr val="FFFFFF"/>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a:solidFill>
                            <a:srgbClr val="FFFFFF"/>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Participado en 2 </a:t>
                      </a:r>
                      <a:r>
                        <a:rPr lang="es-ES_tradnl" sz="900" b="0" i="0" u="none" strike="noStrike" dirty="0" smtClean="0">
                          <a:solidFill>
                            <a:srgbClr val="000000"/>
                          </a:solidFill>
                          <a:latin typeface="Calibri"/>
                        </a:rPr>
                        <a:t>proyectos con financiación EU </a:t>
                      </a:r>
                      <a:endParaRPr lang="es-ES_tradnl"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817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solidFill>
              </a:rPr>
              <a:t>Introducción</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lumMod val="65000"/>
                  </a:schemeClr>
                </a:solidFill>
              </a:rPr>
              <a:t>Cuadro de Mando</a:t>
            </a:r>
            <a:br>
              <a:rPr lang="es-ES" sz="3200" dirty="0">
                <a:solidFill>
                  <a:schemeClr val="bg1">
                    <a:lumMod val="65000"/>
                  </a:schemeClr>
                </a:solidFill>
              </a:rPr>
            </a:br>
            <a:r>
              <a:rPr lang="es-ES" sz="3200" dirty="0">
                <a:solidFill>
                  <a:schemeClr val="bg1">
                    <a:lumMod val="65000"/>
                  </a:schemeClr>
                </a:solidFill>
              </a:rPr>
              <a:t>Gobierno del Plan </a:t>
            </a:r>
            <a:br>
              <a:rPr lang="es-ES" sz="3200" dirty="0">
                <a:solidFill>
                  <a:schemeClr val="bg1">
                    <a:lumMod val="65000"/>
                  </a:schemeClr>
                </a:solidFill>
              </a:rPr>
            </a:br>
            <a:r>
              <a:rPr lang="es-ES" sz="3200" dirty="0">
                <a:solidFill>
                  <a:schemeClr val="bg1">
                    <a:lumMod val="65000"/>
                  </a:schemeClr>
                </a:solidFill>
              </a:rPr>
              <a:t>Próximos pasos</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25759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Indicadores de seguimiento (4 de </a:t>
            </a:r>
            <a:r>
              <a:rPr lang="es-ES" dirty="0" smtClean="0"/>
              <a:t>6)</a:t>
            </a:r>
            <a:endParaRPr lang="es-ES" dirty="0"/>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59" name="TextBox 58"/>
          <p:cNvSpPr txBox="1"/>
          <p:nvPr/>
        </p:nvSpPr>
        <p:spPr>
          <a:xfrm>
            <a:off x="323528" y="980728"/>
            <a:ext cx="8548192" cy="523220"/>
          </a:xfrm>
          <a:prstGeom prst="rect">
            <a:avLst/>
          </a:prstGeom>
          <a:noFill/>
        </p:spPr>
        <p:txBody>
          <a:bodyPr wrap="square" rtlCol="0">
            <a:spAutoFit/>
          </a:bodyPr>
          <a:lstStyle/>
          <a:p>
            <a:r>
              <a:rPr lang="es-ES" sz="1400" dirty="0"/>
              <a:t>Indicadores: Sostenibilidad y Desarrollo: </a:t>
            </a:r>
            <a:r>
              <a:rPr lang="es-ES" sz="1400" dirty="0" smtClean="0"/>
              <a:t> Implicación de la base social Desarrollo </a:t>
            </a:r>
            <a:r>
              <a:rPr lang="es-ES" sz="1400" dirty="0"/>
              <a:t>del equipo técnico y Fortalecer alianzas</a:t>
            </a:r>
          </a:p>
        </p:txBody>
      </p:sp>
      <p:graphicFrame>
        <p:nvGraphicFramePr>
          <p:cNvPr id="7" name="6 Tabla"/>
          <p:cNvGraphicFramePr>
            <a:graphicFrameLocks noGrp="1"/>
          </p:cNvGraphicFramePr>
          <p:nvPr/>
        </p:nvGraphicFramePr>
        <p:xfrm>
          <a:off x="500032" y="1500182"/>
          <a:ext cx="7858181" cy="3410643"/>
        </p:xfrm>
        <a:graphic>
          <a:graphicData uri="http://schemas.openxmlformats.org/drawingml/2006/table">
            <a:tbl>
              <a:tblPr/>
              <a:tblGrid>
                <a:gridCol w="3334264"/>
                <a:gridCol w="2063683"/>
                <a:gridCol w="2460234"/>
              </a:tblGrid>
              <a:tr h="229267">
                <a:tc>
                  <a:txBody>
                    <a:bodyPr/>
                    <a:lstStyle/>
                    <a:p>
                      <a:pPr algn="l" fontAlgn="b"/>
                      <a:r>
                        <a:rPr lang="es-ES_tradnl" sz="900" b="1" i="0" u="none" strike="noStrike" dirty="0">
                          <a:solidFill>
                            <a:srgbClr val="000000"/>
                          </a:solidFill>
                          <a:latin typeface="Calibri"/>
                        </a:rPr>
                        <a:t>Líneas Estratégicas y Objetivos Específicos</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s-ES_tradnl" sz="900" b="1" i="0" u="none" strike="noStrike">
                          <a:solidFill>
                            <a:srgbClr val="000000"/>
                          </a:solidFill>
                          <a:latin typeface="Calibri"/>
                        </a:rPr>
                        <a:t>Indicadores de ejecución del Plan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ctr" fontAlgn="b"/>
                      <a:r>
                        <a:rPr lang="es-ES_tradnl" sz="900" b="1" i="0" u="none" strike="noStrike">
                          <a:solidFill>
                            <a:srgbClr val="000000"/>
                          </a:solidFill>
                          <a:latin typeface="Calibri"/>
                        </a:rPr>
                        <a:t>Indicadores de resultado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1" i="0" u="none" strike="noStrike" dirty="0">
                          <a:solidFill>
                            <a:srgbClr val="000000"/>
                          </a:solidFill>
                          <a:latin typeface="Calibri"/>
                        </a:rPr>
                        <a:t>Implicación de la base social</a:t>
                      </a:r>
                    </a:p>
                  </a:txBody>
                  <a:tcPr marL="6280" marR="6280" marT="6280" marB="0" anchor="ctr">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8D8D8"/>
                    </a:solidFill>
                  </a:tcPr>
                </a:tc>
                <a:tc>
                  <a:txBody>
                    <a:bodyPr/>
                    <a:lstStyle/>
                    <a:p>
                      <a:pPr algn="l" fontAlgn="b"/>
                      <a:r>
                        <a:rPr lang="es-ES_tradnl" sz="900" b="0" i="0" u="none" strike="noStrike">
                          <a:solidFill>
                            <a:srgbClr val="000000"/>
                          </a:solidFill>
                          <a:latin typeface="Calibri"/>
                        </a:rPr>
                        <a:t>% de avance anual consolidado de in. estrat.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fontAlgn="b"/>
                      <a:r>
                        <a:rPr lang="es-ES_tradnl" sz="900" b="0" i="0" u="none" strike="noStrike" dirty="0">
                          <a:solidFill>
                            <a:srgbClr val="000000"/>
                          </a:solidFill>
                          <a:latin typeface="Calibri"/>
                        </a:rPr>
                        <a:t>Campaña de Promoción de Voluntariado Anual</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 de cobertura de voluntarios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fontAlgn="b"/>
                      <a:r>
                        <a:rPr lang="es-ES_tradnl" sz="900" b="0" i="0" u="none" strike="noStrike" dirty="0">
                          <a:solidFill>
                            <a:srgbClr val="000000"/>
                          </a:solidFill>
                          <a:latin typeface="Calibri"/>
                        </a:rPr>
                        <a:t>Plan Anual de Socios- Voluntarios</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1000 voluntarios/año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fontAlgn="b"/>
                      <a:r>
                        <a:rPr lang="es-ES_tradnl" sz="900" b="0" i="0" u="none" strike="noStrike" dirty="0">
                          <a:solidFill>
                            <a:srgbClr val="000000"/>
                          </a:solidFill>
                          <a:latin typeface="Calibri"/>
                        </a:rPr>
                        <a:t>Plan de Participación de la Base Social</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latin typeface="Calibri"/>
                        </a:rPr>
                        <a:t>% de avance conforme plan </a:t>
                      </a:r>
                      <a:r>
                        <a:rPr lang="fr-FR" sz="900" b="0" i="0" u="none" strike="noStrike" dirty="0" err="1">
                          <a:solidFill>
                            <a:srgbClr val="000000"/>
                          </a:solidFill>
                          <a:latin typeface="Calibri"/>
                        </a:rPr>
                        <a:t>anual</a:t>
                      </a:r>
                      <a:endParaRPr lang="fr-FR"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50% de los voluntarios son socios en 2020</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a:noFill/>
                    </a:lnB>
                    <a:solidFill>
                      <a:srgbClr val="FFFFFF"/>
                    </a:solidFill>
                  </a:tcPr>
                </a:tc>
                <a:tc>
                  <a:txBody>
                    <a:bodyPr/>
                    <a:lstStyle/>
                    <a:p>
                      <a:pPr algn="l" fontAlgn="b"/>
                      <a:r>
                        <a:rPr lang="es-ES_tradnl" sz="900" b="0" i="0" u="none" strike="noStrike" dirty="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FFFFFF"/>
                    </a:solidFill>
                  </a:tcPr>
                </a:tc>
                <a:tc>
                  <a:txBody>
                    <a:bodyPr/>
                    <a:lstStyle/>
                    <a:p>
                      <a:pPr algn="l" fontAlgn="b"/>
                      <a:r>
                        <a:rPr lang="es-ES_tradnl" sz="900" b="0" i="0" u="none" strike="noStrike" dirty="0">
                          <a:solidFill>
                            <a:schemeClr val="tx1"/>
                          </a:solidFill>
                          <a:latin typeface="Calibri"/>
                        </a:rPr>
                        <a:t>Al menos 150 voluntarios/territorio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chemeClr val="tx1"/>
                          </a:solidFill>
                          <a:latin typeface="Calibri"/>
                        </a:rPr>
                        <a:t>Permanencia del 50% voluntarios al menos 12 meses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chemeClr val="tx1"/>
                          </a:solidFill>
                          <a:latin typeface="Calibri"/>
                        </a:rPr>
                        <a:t>100% de bajas cubiertas de voluntarios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chemeClr val="tx1"/>
                          </a:solidFill>
                          <a:latin typeface="Calibri"/>
                        </a:rPr>
                        <a:t>1250 voluntarios consolidados en 2020</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pt-BR" sz="900" b="0" i="0" u="none" strike="noStrike" dirty="0">
                          <a:solidFill>
                            <a:schemeClr val="tx1"/>
                          </a:solidFill>
                          <a:latin typeface="Calibri"/>
                        </a:rPr>
                        <a:t>15% incremento anual de </a:t>
                      </a:r>
                      <a:r>
                        <a:rPr lang="pt-BR" sz="900" b="0" i="0" u="none" strike="noStrike" dirty="0" err="1">
                          <a:solidFill>
                            <a:schemeClr val="tx1"/>
                          </a:solidFill>
                          <a:latin typeface="Calibri"/>
                        </a:rPr>
                        <a:t>socios</a:t>
                      </a:r>
                      <a:endParaRPr lang="pt-BR" sz="900" b="0" i="0" u="none" strike="noStrike" dirty="0">
                        <a:solidFill>
                          <a:schemeClr val="tx1"/>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chemeClr val="tx1"/>
                          </a:solidFill>
                          <a:latin typeface="Calibri"/>
                        </a:rPr>
                        <a:t>20% incremento de socios en Asambleas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chemeClr val="tx1"/>
                          </a:solidFill>
                          <a:latin typeface="Calibri"/>
                        </a:rPr>
                        <a:t>1 órgano consultivo con beneficiarios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chemeClr val="tx1"/>
                          </a:solidFill>
                          <a:latin typeface="Calibri"/>
                        </a:rPr>
                        <a:t>20%  incremento asistencia a Encuentros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a:noFill/>
                    </a:lnB>
                    <a:solidFill>
                      <a:srgbClr val="FFFFFF"/>
                    </a:solidFill>
                  </a:tcPr>
                </a:tc>
                <a:tc>
                  <a:txBody>
                    <a:bodyPr/>
                    <a:lstStyle/>
                    <a:p>
                      <a:pPr algn="l" fontAlgn="b"/>
                      <a:r>
                        <a:rPr lang="es-ES_tradnl" sz="900" b="0" i="0" u="none" strike="noStrike">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l" fontAlgn="b"/>
                      <a:r>
                        <a:rPr lang="es-ES_tradnl" sz="900" b="0" i="0" u="none" strike="noStrike" dirty="0">
                          <a:solidFill>
                            <a:schemeClr val="tx1"/>
                          </a:solidFill>
                          <a:latin typeface="Calibri"/>
                        </a:rPr>
                        <a:t>3 espacios de participación de base social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18348">
                <a:tc>
                  <a:txBody>
                    <a:bodyPr/>
                    <a:lstStyle/>
                    <a:p>
                      <a:pPr algn="l" rtl="0" fontAlgn="ctr"/>
                      <a:r>
                        <a:rPr lang="es-ES_tradnl" sz="900" b="0" i="0" u="none" strike="noStrike">
                          <a:solidFill>
                            <a:srgbClr val="000000"/>
                          </a:solidFill>
                          <a:latin typeface="Calibri"/>
                        </a:rPr>
                        <a:t> </a:t>
                      </a:r>
                    </a:p>
                  </a:txBody>
                  <a:tcPr marL="6280" marR="6280" marT="6280" marB="0" anchor="ctr">
                    <a:lnL w="6350" cap="flat" cmpd="sng" algn="ctr">
                      <a:solidFill>
                        <a:srgbClr val="757171"/>
                      </a:solidFill>
                      <a:prstDash val="solid"/>
                      <a:round/>
                      <a:headEnd type="none" w="med" len="med"/>
                      <a:tailEnd type="none" w="med" len="med"/>
                    </a:lnL>
                    <a:lnR>
                      <a:noFill/>
                    </a:lnR>
                    <a:lnT>
                      <a:noFill/>
                    </a:lnT>
                    <a:lnB w="6350" cap="flat" cmpd="sng" algn="ctr">
                      <a:solidFill>
                        <a:srgbClr val="757171"/>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w="6350" cap="flat" cmpd="sng" algn="ctr">
                      <a:solidFill>
                        <a:srgbClr val="757171"/>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3 canales de participación online</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5717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9222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Indicadores de seguimiento </a:t>
            </a:r>
            <a:r>
              <a:rPr lang="es-ES" dirty="0" smtClean="0"/>
              <a:t>(5 </a:t>
            </a:r>
            <a:r>
              <a:rPr lang="es-ES" dirty="0"/>
              <a:t>de </a:t>
            </a:r>
            <a:r>
              <a:rPr lang="es-ES" dirty="0" smtClean="0"/>
              <a:t>6)</a:t>
            </a:r>
            <a:endParaRPr lang="es-ES" dirty="0"/>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59" name="TextBox 58"/>
          <p:cNvSpPr txBox="1"/>
          <p:nvPr/>
        </p:nvSpPr>
        <p:spPr>
          <a:xfrm>
            <a:off x="323528" y="980728"/>
            <a:ext cx="8548192" cy="307777"/>
          </a:xfrm>
          <a:prstGeom prst="rect">
            <a:avLst/>
          </a:prstGeom>
          <a:noFill/>
        </p:spPr>
        <p:txBody>
          <a:bodyPr wrap="square" rtlCol="0">
            <a:spAutoFit/>
          </a:bodyPr>
          <a:lstStyle/>
          <a:p>
            <a:r>
              <a:rPr lang="es-ES" sz="1400" dirty="0"/>
              <a:t>Indicadores: Sostenibilidad y Desarrollo: </a:t>
            </a:r>
            <a:r>
              <a:rPr lang="es-ES" sz="1400" dirty="0" smtClean="0"/>
              <a:t>Desarrollo del equipo técnico y Fortalecer alianzas</a:t>
            </a:r>
            <a:endParaRPr lang="es-ES" sz="1400" dirty="0"/>
          </a:p>
        </p:txBody>
      </p:sp>
      <p:graphicFrame>
        <p:nvGraphicFramePr>
          <p:cNvPr id="8" name="7 Tabla"/>
          <p:cNvGraphicFramePr>
            <a:graphicFrameLocks noGrp="1"/>
          </p:cNvGraphicFramePr>
          <p:nvPr/>
        </p:nvGraphicFramePr>
        <p:xfrm>
          <a:off x="571472" y="1500174"/>
          <a:ext cx="7715304" cy="3997675"/>
        </p:xfrm>
        <a:graphic>
          <a:graphicData uri="http://schemas.openxmlformats.org/drawingml/2006/table">
            <a:tbl>
              <a:tblPr/>
              <a:tblGrid>
                <a:gridCol w="3273641"/>
                <a:gridCol w="2026161"/>
                <a:gridCol w="2415502"/>
              </a:tblGrid>
              <a:tr h="220368">
                <a:tc>
                  <a:txBody>
                    <a:bodyPr/>
                    <a:lstStyle/>
                    <a:p>
                      <a:pPr algn="l" fontAlgn="b"/>
                      <a:r>
                        <a:rPr lang="es-ES_tradnl" sz="900" b="1" i="0" u="none" strike="noStrike" dirty="0">
                          <a:solidFill>
                            <a:srgbClr val="000000"/>
                          </a:solidFill>
                          <a:latin typeface="Calibri"/>
                        </a:rPr>
                        <a:t>Líneas Estratégicas y Objetivos Específicos</a:t>
                      </a:r>
                    </a:p>
                  </a:txBody>
                  <a:tcPr marL="6280" marR="6280" marT="6280" marB="0" anchor="b">
                    <a:lnL w="6350" cap="flat" cmpd="sng" algn="ctr">
                      <a:solidFill>
                        <a:srgbClr val="757171"/>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s-ES_tradnl" sz="900" b="1" i="0" u="none" strike="noStrike">
                          <a:solidFill>
                            <a:srgbClr val="000000"/>
                          </a:solidFill>
                          <a:latin typeface="Calibri"/>
                        </a:rPr>
                        <a:t>Indicadores de ejecución del Plan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ctr" fontAlgn="b"/>
                      <a:r>
                        <a:rPr lang="es-ES_tradnl" sz="900" b="1" i="0" u="none" strike="noStrike">
                          <a:solidFill>
                            <a:srgbClr val="000000"/>
                          </a:solidFill>
                          <a:latin typeface="Calibri"/>
                        </a:rPr>
                        <a:t>Indicadores de resultado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57171"/>
                      </a:solidFill>
                      <a:prstDash val="solid"/>
                      <a:round/>
                      <a:headEnd type="none" w="med" len="med"/>
                      <a:tailEnd type="none" w="med" len="med"/>
                    </a:lnR>
                    <a:lnT w="6350" cap="flat" cmpd="sng" algn="ctr">
                      <a:solidFill>
                        <a:srgbClr val="757171"/>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1" i="0" u="none" strike="noStrike" dirty="0">
                          <a:solidFill>
                            <a:srgbClr val="000000"/>
                          </a:solidFill>
                          <a:latin typeface="Calibri"/>
                        </a:rPr>
                        <a:t>Desarrollo del equipo técnico</a:t>
                      </a:r>
                    </a:p>
                  </a:txBody>
                  <a:tcPr marL="6280" marR="6280" marT="6280" marB="0" anchor="ctr">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D8D8D8"/>
                    </a:solidFill>
                  </a:tcPr>
                </a:tc>
                <a:tc>
                  <a:txBody>
                    <a:bodyPr/>
                    <a:lstStyle/>
                    <a:p>
                      <a:pPr algn="l" fontAlgn="b"/>
                      <a:r>
                        <a:rPr lang="es-ES_tradnl" sz="900" b="0" i="0" u="none" strike="noStrike">
                          <a:solidFill>
                            <a:srgbClr val="000000"/>
                          </a:solidFill>
                          <a:latin typeface="Calibri"/>
                        </a:rPr>
                        <a:t>% de avance anual consolidado de in. estrat.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a:solidFill>
                            <a:srgbClr val="000000"/>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325305">
                <a:tc>
                  <a:txBody>
                    <a:bodyPr/>
                    <a:lstStyle/>
                    <a:p>
                      <a:pPr algn="l" rtl="0" fontAlgn="ctr"/>
                      <a:r>
                        <a:rPr lang="es-ES_tradnl" sz="900" b="0" i="0" u="none" strike="noStrike" dirty="0">
                          <a:solidFill>
                            <a:srgbClr val="000000"/>
                          </a:solidFill>
                          <a:latin typeface="Calibri"/>
                        </a:rPr>
                        <a:t>Plan Anual de Formación</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1 convenio con Universidades para prácticas en cada territorio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dirty="0">
                          <a:solidFill>
                            <a:srgbClr val="000000"/>
                          </a:solidFill>
                          <a:latin typeface="Calibri"/>
                        </a:rPr>
                        <a:t>Plan de Desarrollo del Modelo Organizativo</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1  estudiante en prácticas 6 meses/programa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dirty="0">
                          <a:solidFill>
                            <a:srgbClr val="000000"/>
                          </a:solidFill>
                          <a:latin typeface="Calibri"/>
                        </a:rPr>
                        <a:t>Plan de Gestión por Objetivos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2  estudiante en prácticas 6 meses/delegaciones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dirty="0">
                          <a:solidFill>
                            <a:srgbClr val="000000"/>
                          </a:solidFill>
                          <a:latin typeface="Calibri"/>
                        </a:rPr>
                        <a:t>Plan Evaluación 360 y Mejora de equipo y programas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Nuevo puesto de responsable de socios y </a:t>
                      </a:r>
                      <a:r>
                        <a:rPr lang="es-ES_tradnl" sz="900" b="0" i="0" u="none" strike="noStrike" dirty="0" err="1">
                          <a:solidFill>
                            <a:schemeClr val="tx1"/>
                          </a:solidFill>
                          <a:latin typeface="Calibri"/>
                        </a:rPr>
                        <a:t>fundraising</a:t>
                      </a:r>
                      <a:endParaRPr lang="es-ES_tradnl" sz="900" b="0" i="0" u="none" strike="noStrike" dirty="0">
                        <a:solidFill>
                          <a:schemeClr val="tx1"/>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dirty="0">
                          <a:solidFill>
                            <a:srgbClr val="000000"/>
                          </a:solidFill>
                          <a:latin typeface="Calibri"/>
                        </a:rPr>
                        <a:t>Política de inventivos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dirty="0">
                          <a:solidFill>
                            <a:srgbClr val="000000"/>
                          </a:solidFill>
                          <a:latin typeface="Calibri"/>
                        </a:rPr>
                        <a:t>% de avance conforme plan </a:t>
                      </a:r>
                      <a:r>
                        <a:rPr lang="fr-FR" sz="900" b="0" i="0" u="none" strike="noStrike" dirty="0" err="1">
                          <a:solidFill>
                            <a:srgbClr val="000000"/>
                          </a:solidFill>
                          <a:latin typeface="Calibri"/>
                        </a:rPr>
                        <a:t>anual</a:t>
                      </a:r>
                      <a:endParaRPr lang="fr-FR"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Nuevo puesto de responsable de voluntariado y formación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a:solidFill>
                            <a:srgbClr val="000000"/>
                          </a:solidFill>
                          <a:latin typeface="Calibri"/>
                        </a:rPr>
                        <a:t> </a:t>
                      </a:r>
                    </a:p>
                  </a:txBody>
                  <a:tcPr marL="6280" marR="6280" marT="6280" marB="0" anchor="ctr">
                    <a:lnL>
                      <a:noFill/>
                    </a:lnL>
                    <a:lnR>
                      <a:noFill/>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solidFill>
                      <a:srgbClr val="FFFFFF"/>
                    </a:solidFill>
                  </a:tcPr>
                </a:tc>
                <a:tc>
                  <a:txBody>
                    <a:bodyPr/>
                    <a:lstStyle/>
                    <a:p>
                      <a:pPr algn="l" fontAlgn="b"/>
                      <a:r>
                        <a:rPr lang="es-ES_tradnl" sz="900" b="0" i="0" u="none" strike="noStrike" dirty="0">
                          <a:solidFill>
                            <a:schemeClr val="tx1"/>
                          </a:solidFill>
                          <a:latin typeface="Calibri"/>
                        </a:rPr>
                        <a:t>1 técnico de apoyo por programa</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a:solidFill>
                            <a:srgbClr val="000000"/>
                          </a:solidFill>
                          <a:latin typeface="Calibri"/>
                        </a:rPr>
                        <a:t> </a:t>
                      </a:r>
                    </a:p>
                  </a:txBody>
                  <a:tcPr marL="6280" marR="6280" marT="6280" marB="0" anchor="ctr">
                    <a:lnL>
                      <a:noFill/>
                    </a:lnL>
                    <a:lnR>
                      <a:noFill/>
                    </a:lnR>
                    <a:lnT>
                      <a:noFill/>
                    </a:lnT>
                    <a:lnB>
                      <a:noFill/>
                    </a:lnB>
                    <a:solidFill>
                      <a:srgbClr val="FFFFFF"/>
                    </a:solidFill>
                  </a:tcPr>
                </a:tc>
                <a:tc>
                  <a:txBody>
                    <a:bodyPr/>
                    <a:lstStyle/>
                    <a:p>
                      <a:pPr algn="l" fontAlgn="b"/>
                      <a:r>
                        <a:rPr lang="es-ES_tradnl" sz="900" b="0" i="0" u="none" strike="noStrike" dirty="0">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100% empleados evaluados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1" i="0" u="none" strike="noStrike">
                          <a:solidFill>
                            <a:srgbClr val="000000"/>
                          </a:solidFill>
                          <a:latin typeface="Calibri"/>
                        </a:rPr>
                        <a:t>Fortalecer alianzas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solidFill>
                      <a:srgbClr val="D8D8D8"/>
                    </a:solidFill>
                  </a:tcPr>
                </a:tc>
                <a:tc>
                  <a:txBody>
                    <a:bodyPr/>
                    <a:lstStyle/>
                    <a:p>
                      <a:pPr algn="l" fontAlgn="b"/>
                      <a:r>
                        <a:rPr lang="es-ES_tradnl" sz="900" b="0" i="0" u="none" strike="noStrike" dirty="0">
                          <a:solidFill>
                            <a:srgbClr val="000000"/>
                          </a:solidFill>
                          <a:latin typeface="Calibri"/>
                        </a:rPr>
                        <a:t>% de avance anual consolidado de in. </a:t>
                      </a:r>
                      <a:r>
                        <a:rPr lang="es-ES_tradnl" sz="900" b="0" i="0" u="none" strike="noStrike" dirty="0" err="1">
                          <a:solidFill>
                            <a:srgbClr val="000000"/>
                          </a:solidFill>
                          <a:latin typeface="Calibri"/>
                        </a:rPr>
                        <a:t>estrat</a:t>
                      </a:r>
                      <a:r>
                        <a:rPr lang="es-ES_tradnl" sz="900" b="0" i="0" u="none" strike="noStrike" dirty="0">
                          <a:solidFill>
                            <a:srgbClr val="000000"/>
                          </a:solidFill>
                          <a:latin typeface="Calibri"/>
                        </a:rPr>
                        <a:t>.</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 de cumplimiento consolidado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a:solidFill>
                            <a:srgbClr val="000000"/>
                          </a:solidFill>
                          <a:latin typeface="Calibri"/>
                        </a:rPr>
                        <a:t>Plan de Convenios con Universidades (innovación y prácticas)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dirty="0">
                          <a:solidFill>
                            <a:srgbClr val="000000"/>
                          </a:solidFill>
                          <a:latin typeface="Calibri"/>
                        </a:rPr>
                        <a:t>% de avance conforme plan </a:t>
                      </a:r>
                      <a:r>
                        <a:rPr lang="fr-FR" sz="900" b="0" i="0" u="none" strike="noStrike" dirty="0" err="1">
                          <a:solidFill>
                            <a:srgbClr val="000000"/>
                          </a:solidFill>
                          <a:latin typeface="Calibri"/>
                        </a:rPr>
                        <a:t>anual</a:t>
                      </a:r>
                      <a:endParaRPr lang="fr-FR"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Un convenio con universidades en cada territorio</a:t>
                      </a:r>
                    </a:p>
                  </a:txBody>
                  <a:tcPr marL="6280" marR="6280" marT="6280" marB="0" anchor="b">
                    <a:lnL w="6350" cap="flat" cmpd="sng" algn="ctr">
                      <a:solidFill>
                        <a:srgbClr val="7F7F7F"/>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325305">
                <a:tc>
                  <a:txBody>
                    <a:bodyPr/>
                    <a:lstStyle/>
                    <a:p>
                      <a:pPr algn="l" rtl="0" fontAlgn="ctr"/>
                      <a:endParaRPr lang="es-ES_tradnl" sz="900" b="0" i="0" u="none" strike="noStrike">
                        <a:solidFill>
                          <a:srgbClr val="000000"/>
                        </a:solidFill>
                        <a:latin typeface="Calibri"/>
                      </a:endParaRP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s-ES_tradnl" sz="900" b="0" i="0" u="none" strike="noStrike" dirty="0">
                          <a:solidFill>
                            <a:srgbClr val="000000"/>
                          </a:solidFill>
                          <a:latin typeface="Calibri"/>
                        </a:rPr>
                        <a:t> </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Todos los convenios incluyen prácticas , formación e investigación</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a:solidFill>
                            <a:srgbClr val="000000"/>
                          </a:solidFill>
                          <a:latin typeface="Calibri"/>
                        </a:rPr>
                        <a:t>Plan de Relaciones Institucionales con AAPP</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dirty="0">
                          <a:solidFill>
                            <a:srgbClr val="000000"/>
                          </a:solidFill>
                          <a:latin typeface="Calibri"/>
                        </a:rPr>
                        <a:t>% de avance conforme plan </a:t>
                      </a:r>
                      <a:r>
                        <a:rPr lang="fr-FR" sz="900" b="0" i="0" u="none" strike="noStrike" dirty="0" err="1">
                          <a:solidFill>
                            <a:srgbClr val="000000"/>
                          </a:solidFill>
                          <a:latin typeface="Calibri"/>
                        </a:rPr>
                        <a:t>anual</a:t>
                      </a:r>
                      <a:endParaRPr lang="fr-FR" sz="900" b="0" i="0" u="none" strike="noStrike" dirty="0">
                        <a:solidFill>
                          <a:srgbClr val="000000"/>
                        </a:solidFill>
                        <a:latin typeface="Calibri"/>
                      </a:endParaRP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Número de contactos con AAPP en cada territorio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rtl="0" fontAlgn="ctr"/>
                      <a:r>
                        <a:rPr lang="es-ES_tradnl" sz="900" b="0" i="0" u="none" strike="noStrike">
                          <a:solidFill>
                            <a:srgbClr val="000000"/>
                          </a:solidFill>
                          <a:latin typeface="Calibri"/>
                        </a:rPr>
                        <a:t>Plan Empresas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3 empresas colaboradoras puntuales</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209874">
                <a:tc>
                  <a:txBody>
                    <a:bodyPr/>
                    <a:lstStyle/>
                    <a:p>
                      <a:pPr algn="l" fontAlgn="b"/>
                      <a:endParaRPr lang="es-ES_tradnl" sz="900" b="0" i="0" u="none" strike="noStrike">
                        <a:solidFill>
                          <a:srgbClr val="000000"/>
                        </a:solidFill>
                        <a:latin typeface="Calibri"/>
                      </a:endParaRPr>
                    </a:p>
                  </a:txBody>
                  <a:tcPr marL="6280" marR="6280" marT="6280" marB="0" anchor="b">
                    <a:lnL>
                      <a:noFill/>
                    </a:lnL>
                    <a:lnR>
                      <a:noFill/>
                    </a:lnR>
                    <a:lnT>
                      <a:noFill/>
                    </a:lnT>
                    <a:lnB>
                      <a:noFill/>
                    </a:lnB>
                  </a:tcPr>
                </a:tc>
                <a:tc>
                  <a:txBody>
                    <a:bodyPr/>
                    <a:lstStyle/>
                    <a:p>
                      <a:pPr algn="l" fontAlgn="b"/>
                      <a:r>
                        <a:rPr lang="es-ES_tradnl" sz="900" b="0" i="0" u="none" strike="noStrike">
                          <a:solidFill>
                            <a:srgbClr val="000000"/>
                          </a:solidFill>
                          <a:latin typeface="Calibri"/>
                        </a:rPr>
                        <a:t> </a:t>
                      </a:r>
                    </a:p>
                  </a:txBody>
                  <a:tcPr marL="6280" marR="6280" marT="628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2 empresas colaboran a medio/largo plazo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r h="325305">
                <a:tc>
                  <a:txBody>
                    <a:bodyPr/>
                    <a:lstStyle/>
                    <a:p>
                      <a:pPr algn="l" rtl="0" fontAlgn="ctr"/>
                      <a:r>
                        <a:rPr lang="es-ES_tradnl" sz="900" b="0" i="0" u="none" strike="noStrike">
                          <a:solidFill>
                            <a:srgbClr val="000000"/>
                          </a:solidFill>
                          <a:latin typeface="Calibri"/>
                        </a:rPr>
                        <a:t>Plan Redes</a:t>
                      </a:r>
                    </a:p>
                  </a:txBody>
                  <a:tcPr marL="6280" marR="6280" marT="6280" marB="0" anchor="ctr">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 de avance conforme plan anual</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s-ES_tradnl" sz="900" b="0" i="0" u="none" strike="noStrike" dirty="0">
                          <a:solidFill>
                            <a:schemeClr val="tx1"/>
                          </a:solidFill>
                          <a:latin typeface="Calibri"/>
                        </a:rPr>
                        <a:t>Solidarios pertenece de forma proactiva a la red de referencia en voluntariado de cada territorio</a:t>
                      </a:r>
                    </a:p>
                  </a:txBody>
                  <a:tcPr marL="6280" marR="6280" marT="628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92223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lumMod val="65000"/>
                  </a:schemeClr>
                </a:solidFill>
              </a:rPr>
              <a:t>Cuadro de Mando</a:t>
            </a:r>
            <a:br>
              <a:rPr lang="es-ES" sz="3200" dirty="0">
                <a:solidFill>
                  <a:schemeClr val="bg1">
                    <a:lumMod val="65000"/>
                  </a:schemeClr>
                </a:solidFill>
              </a:rPr>
            </a:br>
            <a:r>
              <a:rPr lang="es-ES" sz="3200" dirty="0">
                <a:solidFill>
                  <a:schemeClr val="bg1"/>
                </a:solidFill>
              </a:rPr>
              <a:t>Gobierno del Plan </a:t>
            </a:r>
            <a:br>
              <a:rPr lang="es-ES" sz="3200" dirty="0">
                <a:solidFill>
                  <a:schemeClr val="bg1"/>
                </a:solidFill>
              </a:rPr>
            </a:br>
            <a:r>
              <a:rPr lang="es-ES" sz="3200" dirty="0">
                <a:solidFill>
                  <a:schemeClr val="bg1">
                    <a:lumMod val="65000"/>
                  </a:schemeClr>
                </a:solidFill>
              </a:rPr>
              <a:t>Próximos pasos</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43062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127979" y="980728"/>
            <a:ext cx="5668157" cy="5400600"/>
            <a:chOff x="5724128" y="1464454"/>
            <a:chExt cx="4474894" cy="4196794"/>
          </a:xfrm>
        </p:grpSpPr>
        <p:grpSp>
          <p:nvGrpSpPr>
            <p:cNvPr id="57" name="Group 56"/>
            <p:cNvGrpSpPr/>
            <p:nvPr/>
          </p:nvGrpSpPr>
          <p:grpSpPr>
            <a:xfrm>
              <a:off x="5724128" y="1464454"/>
              <a:ext cx="4474894" cy="4196794"/>
              <a:chOff x="6588224" y="2348880"/>
              <a:chExt cx="3979751" cy="3888432"/>
            </a:xfrm>
          </p:grpSpPr>
          <p:pic>
            <p:nvPicPr>
              <p:cNvPr id="38918" name="Picture 6" descr="http://publicdomainvectors.org/photos/unie-sur-ter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759" y="2486994"/>
                <a:ext cx="3575284" cy="3575284"/>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p:cNvSpPr/>
              <p:nvPr/>
            </p:nvSpPr>
            <p:spPr>
              <a:xfrm>
                <a:off x="6588224" y="2348880"/>
                <a:ext cx="3979751" cy="3888432"/>
              </a:xfrm>
              <a:prstGeom prst="ellipse">
                <a:avLst/>
              </a:prstGeom>
              <a:solidFill>
                <a:srgbClr val="007A37">
                  <a:alpha val="65000"/>
                </a:srgbClr>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8" name="Oval 57"/>
            <p:cNvSpPr/>
            <p:nvPr/>
          </p:nvSpPr>
          <p:spPr>
            <a:xfrm>
              <a:off x="6238786" y="1858326"/>
              <a:ext cx="3445781" cy="3298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Title 4"/>
          <p:cNvSpPr>
            <a:spLocks noGrp="1"/>
          </p:cNvSpPr>
          <p:nvPr>
            <p:ph type="title"/>
          </p:nvPr>
        </p:nvSpPr>
        <p:spPr>
          <a:xfrm>
            <a:off x="323528" y="202630"/>
            <a:ext cx="8229600" cy="490066"/>
          </a:xfrm>
        </p:spPr>
        <p:txBody>
          <a:bodyPr>
            <a:normAutofit/>
          </a:bodyPr>
          <a:lstStyle/>
          <a:p>
            <a:r>
              <a:rPr lang="es-ES" dirty="0"/>
              <a:t>Gobierno del Plan </a:t>
            </a:r>
          </a:p>
        </p:txBody>
      </p:sp>
      <p:sp>
        <p:nvSpPr>
          <p:cNvPr id="6" name="Rectangle 5"/>
          <p:cNvSpPr/>
          <p:nvPr/>
        </p:nvSpPr>
        <p:spPr>
          <a:xfrm>
            <a:off x="1868239" y="6381328"/>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36" name="TextBox 35"/>
          <p:cNvSpPr txBox="1"/>
          <p:nvPr/>
        </p:nvSpPr>
        <p:spPr>
          <a:xfrm>
            <a:off x="2051720" y="1014417"/>
            <a:ext cx="1847682" cy="307777"/>
          </a:xfrm>
          <a:prstGeom prst="rect">
            <a:avLst/>
          </a:prstGeom>
          <a:noFill/>
        </p:spPr>
        <p:txBody>
          <a:bodyPr wrap="square" rtlCol="0">
            <a:spAutoFit/>
          </a:bodyPr>
          <a:lstStyle/>
          <a:p>
            <a:pPr algn="ctr"/>
            <a:r>
              <a:rPr lang="es-ES" sz="1400" dirty="0">
                <a:solidFill>
                  <a:schemeClr val="bg1"/>
                </a:solidFill>
              </a:rPr>
              <a:t>BASE SOCIAL</a:t>
            </a:r>
          </a:p>
        </p:txBody>
      </p:sp>
      <p:sp>
        <p:nvSpPr>
          <p:cNvPr id="41" name="Freeform 40"/>
          <p:cNvSpPr/>
          <p:nvPr/>
        </p:nvSpPr>
        <p:spPr>
          <a:xfrm>
            <a:off x="3939331" y="2679642"/>
            <a:ext cx="994245" cy="992930"/>
          </a:xfrm>
          <a:custGeom>
            <a:avLst/>
            <a:gdLst>
              <a:gd name="connsiteX0" fmla="*/ 0 w 994245"/>
              <a:gd name="connsiteY0" fmla="*/ 955343 h 992930"/>
              <a:gd name="connsiteX1" fmla="*/ 791570 w 994245"/>
              <a:gd name="connsiteY1" fmla="*/ 928047 h 992930"/>
              <a:gd name="connsiteX2" fmla="*/ 982639 w 994245"/>
              <a:gd name="connsiteY2" fmla="*/ 354841 h 992930"/>
              <a:gd name="connsiteX3" fmla="*/ 545911 w 994245"/>
              <a:gd name="connsiteY3" fmla="*/ 95534 h 992930"/>
              <a:gd name="connsiteX4" fmla="*/ 27296 w 994245"/>
              <a:gd name="connsiteY4" fmla="*/ 0 h 9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45" h="992930">
                <a:moveTo>
                  <a:pt x="0" y="955343"/>
                </a:moveTo>
                <a:cubicBezTo>
                  <a:pt x="313898" y="991737"/>
                  <a:pt x="627797" y="1028131"/>
                  <a:pt x="791570" y="928047"/>
                </a:cubicBezTo>
                <a:cubicBezTo>
                  <a:pt x="955343" y="827963"/>
                  <a:pt x="1023582" y="493593"/>
                  <a:pt x="982639" y="354841"/>
                </a:cubicBezTo>
                <a:cubicBezTo>
                  <a:pt x="941696" y="216089"/>
                  <a:pt x="705135" y="154674"/>
                  <a:pt x="545911" y="95534"/>
                </a:cubicBezTo>
                <a:cubicBezTo>
                  <a:pt x="386687" y="36394"/>
                  <a:pt x="206991" y="18197"/>
                  <a:pt x="27296" y="0"/>
                </a:cubicBezTo>
              </a:path>
            </a:pathLst>
          </a:custGeom>
          <a:solidFill>
            <a:schemeClr val="bg1">
              <a:lumMod val="95000"/>
            </a:schemeClr>
          </a:solidFill>
          <a:ln>
            <a:solidFill>
              <a:schemeClr val="bg1">
                <a:lumMod val="65000"/>
              </a:schemeClr>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Oval 46"/>
          <p:cNvSpPr/>
          <p:nvPr/>
        </p:nvSpPr>
        <p:spPr>
          <a:xfrm>
            <a:off x="3923928" y="2689193"/>
            <a:ext cx="1368152" cy="89545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5" name="Freeform 34"/>
          <p:cNvSpPr/>
          <p:nvPr/>
        </p:nvSpPr>
        <p:spPr>
          <a:xfrm>
            <a:off x="1012975" y="3759244"/>
            <a:ext cx="950751" cy="1323833"/>
          </a:xfrm>
          <a:custGeom>
            <a:avLst/>
            <a:gdLst>
              <a:gd name="connsiteX0" fmla="*/ 937103 w 950751"/>
              <a:gd name="connsiteY0" fmla="*/ 1323833 h 1323833"/>
              <a:gd name="connsiteX1" fmla="*/ 500375 w 950751"/>
              <a:gd name="connsiteY1" fmla="*/ 1146412 h 1323833"/>
              <a:gd name="connsiteX2" fmla="*/ 9056 w 950751"/>
              <a:gd name="connsiteY2" fmla="*/ 354841 h 1323833"/>
              <a:gd name="connsiteX3" fmla="*/ 950751 w 950751"/>
              <a:gd name="connsiteY3" fmla="*/ 0 h 1323833"/>
            </a:gdLst>
            <a:ahLst/>
            <a:cxnLst>
              <a:cxn ang="0">
                <a:pos x="connsiteX0" y="connsiteY0"/>
              </a:cxn>
              <a:cxn ang="0">
                <a:pos x="connsiteX1" y="connsiteY1"/>
              </a:cxn>
              <a:cxn ang="0">
                <a:pos x="connsiteX2" y="connsiteY2"/>
              </a:cxn>
              <a:cxn ang="0">
                <a:pos x="connsiteX3" y="connsiteY3"/>
              </a:cxn>
            </a:cxnLst>
            <a:rect l="l" t="t" r="r" b="b"/>
            <a:pathLst>
              <a:path w="950751" h="1323833">
                <a:moveTo>
                  <a:pt x="937103" y="1323833"/>
                </a:moveTo>
                <a:cubicBezTo>
                  <a:pt x="796076" y="1315872"/>
                  <a:pt x="655049" y="1307911"/>
                  <a:pt x="500375" y="1146412"/>
                </a:cubicBezTo>
                <a:cubicBezTo>
                  <a:pt x="345701" y="984913"/>
                  <a:pt x="-66007" y="545910"/>
                  <a:pt x="9056" y="354841"/>
                </a:cubicBezTo>
                <a:cubicBezTo>
                  <a:pt x="84119" y="163772"/>
                  <a:pt x="517435" y="81886"/>
                  <a:pt x="950751" y="0"/>
                </a:cubicBezTo>
              </a:path>
            </a:pathLst>
          </a:custGeom>
          <a:solidFill>
            <a:schemeClr val="accent3">
              <a:lumMod val="20000"/>
              <a:lumOff val="80000"/>
            </a:schemeClr>
          </a:solidFill>
          <a:ln>
            <a:solidFill>
              <a:srgbClr val="00B05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3" name="Oval 32"/>
          <p:cNvSpPr/>
          <p:nvPr/>
        </p:nvSpPr>
        <p:spPr>
          <a:xfrm>
            <a:off x="882570" y="4057764"/>
            <a:ext cx="1416634" cy="89952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9" name="Freeform 28"/>
          <p:cNvSpPr/>
          <p:nvPr/>
        </p:nvSpPr>
        <p:spPr>
          <a:xfrm>
            <a:off x="3435275" y="3621105"/>
            <a:ext cx="1534895" cy="1392071"/>
          </a:xfrm>
          <a:custGeom>
            <a:avLst/>
            <a:gdLst>
              <a:gd name="connsiteX0" fmla="*/ 0 w 1534895"/>
              <a:gd name="connsiteY0" fmla="*/ 0 h 1392071"/>
              <a:gd name="connsiteX1" fmla="*/ 900752 w 1534895"/>
              <a:gd name="connsiteY1" fmla="*/ 163773 h 1392071"/>
              <a:gd name="connsiteX2" fmla="*/ 1296537 w 1534895"/>
              <a:gd name="connsiteY2" fmla="*/ 395785 h 1392071"/>
              <a:gd name="connsiteX3" fmla="*/ 1528549 w 1534895"/>
              <a:gd name="connsiteY3" fmla="*/ 955343 h 1392071"/>
              <a:gd name="connsiteX4" fmla="*/ 1446663 w 1534895"/>
              <a:gd name="connsiteY4" fmla="*/ 1392071 h 139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1392071">
                <a:moveTo>
                  <a:pt x="0" y="0"/>
                </a:moveTo>
                <a:cubicBezTo>
                  <a:pt x="342331" y="48904"/>
                  <a:pt x="684663" y="97809"/>
                  <a:pt x="900752" y="163773"/>
                </a:cubicBezTo>
                <a:cubicBezTo>
                  <a:pt x="1116841" y="229737"/>
                  <a:pt x="1191904" y="263857"/>
                  <a:pt x="1296537" y="395785"/>
                </a:cubicBezTo>
                <a:cubicBezTo>
                  <a:pt x="1401170" y="527713"/>
                  <a:pt x="1503528" y="789295"/>
                  <a:pt x="1528549" y="955343"/>
                </a:cubicBezTo>
                <a:cubicBezTo>
                  <a:pt x="1553570" y="1121391"/>
                  <a:pt x="1500116" y="1256731"/>
                  <a:pt x="1446663" y="1392071"/>
                </a:cubicBezTo>
              </a:path>
            </a:pathLst>
          </a:custGeom>
          <a:solidFill>
            <a:schemeClr val="bg1">
              <a:lumMod val="95000"/>
            </a:schemeClr>
          </a:solidFill>
          <a:ln>
            <a:solidFill>
              <a:schemeClr val="bg1">
                <a:lumMod val="65000"/>
              </a:schemeClr>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Oval 30"/>
          <p:cNvSpPr/>
          <p:nvPr/>
        </p:nvSpPr>
        <p:spPr>
          <a:xfrm>
            <a:off x="3697046" y="3985150"/>
            <a:ext cx="1382194" cy="102802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reeform 27"/>
          <p:cNvSpPr/>
          <p:nvPr/>
        </p:nvSpPr>
        <p:spPr>
          <a:xfrm>
            <a:off x="1167022" y="2837799"/>
            <a:ext cx="934814" cy="825910"/>
          </a:xfrm>
          <a:custGeom>
            <a:avLst/>
            <a:gdLst>
              <a:gd name="connsiteX0" fmla="*/ 851294 w 851294"/>
              <a:gd name="connsiteY0" fmla="*/ 1091821 h 1091821"/>
              <a:gd name="connsiteX1" fmla="*/ 155258 w 851294"/>
              <a:gd name="connsiteY1" fmla="*/ 955344 h 1091821"/>
              <a:gd name="connsiteX2" fmla="*/ 46076 w 851294"/>
              <a:gd name="connsiteY2" fmla="*/ 368490 h 1091821"/>
              <a:gd name="connsiteX3" fmla="*/ 755760 w 851294"/>
              <a:gd name="connsiteY3" fmla="*/ 0 h 1091821"/>
            </a:gdLst>
            <a:ahLst/>
            <a:cxnLst>
              <a:cxn ang="0">
                <a:pos x="connsiteX0" y="connsiteY0"/>
              </a:cxn>
              <a:cxn ang="0">
                <a:pos x="connsiteX1" y="connsiteY1"/>
              </a:cxn>
              <a:cxn ang="0">
                <a:pos x="connsiteX2" y="connsiteY2"/>
              </a:cxn>
              <a:cxn ang="0">
                <a:pos x="connsiteX3" y="connsiteY3"/>
              </a:cxn>
            </a:cxnLst>
            <a:rect l="l" t="t" r="r" b="b"/>
            <a:pathLst>
              <a:path w="851294" h="1091821">
                <a:moveTo>
                  <a:pt x="851294" y="1091821"/>
                </a:moveTo>
                <a:cubicBezTo>
                  <a:pt x="570377" y="1083860"/>
                  <a:pt x="289461" y="1075899"/>
                  <a:pt x="155258" y="955344"/>
                </a:cubicBezTo>
                <a:cubicBezTo>
                  <a:pt x="21055" y="834789"/>
                  <a:pt x="-54008" y="527714"/>
                  <a:pt x="46076" y="368490"/>
                </a:cubicBezTo>
                <a:cubicBezTo>
                  <a:pt x="146160" y="209266"/>
                  <a:pt x="450960" y="104633"/>
                  <a:pt x="755760" y="0"/>
                </a:cubicBezTo>
              </a:path>
            </a:pathLst>
          </a:custGeom>
          <a:solidFill>
            <a:schemeClr val="accent3">
              <a:lumMod val="20000"/>
              <a:lumOff val="80000"/>
            </a:schemeClr>
          </a:solidFill>
          <a:ln>
            <a:solidFill>
              <a:srgbClr val="00B05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0" name="Oval 29"/>
          <p:cNvSpPr/>
          <p:nvPr/>
        </p:nvSpPr>
        <p:spPr>
          <a:xfrm>
            <a:off x="482947" y="2728677"/>
            <a:ext cx="1368152" cy="89545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7" name="Rectangle 16"/>
          <p:cNvSpPr/>
          <p:nvPr/>
        </p:nvSpPr>
        <p:spPr>
          <a:xfrm>
            <a:off x="1167023" y="5051302"/>
            <a:ext cx="3795566" cy="825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p:cNvSpPr/>
          <p:nvPr/>
        </p:nvSpPr>
        <p:spPr>
          <a:xfrm>
            <a:off x="1275035" y="5122331"/>
            <a:ext cx="1684315" cy="6829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20"/>
          <p:cNvSpPr/>
          <p:nvPr/>
        </p:nvSpPr>
        <p:spPr>
          <a:xfrm>
            <a:off x="3055287" y="5122331"/>
            <a:ext cx="1820147" cy="6829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2083180" y="3501008"/>
            <a:ext cx="1820147" cy="6829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8" name="Rectangle 17"/>
          <p:cNvSpPr/>
          <p:nvPr/>
        </p:nvSpPr>
        <p:spPr>
          <a:xfrm>
            <a:off x="2077982" y="2530043"/>
            <a:ext cx="1820147" cy="6829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7" name="Rectangle 6"/>
          <p:cNvSpPr/>
          <p:nvPr/>
        </p:nvSpPr>
        <p:spPr>
          <a:xfrm>
            <a:off x="2077982" y="1593939"/>
            <a:ext cx="1820147" cy="6829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 name="TextBox 2"/>
          <p:cNvSpPr txBox="1"/>
          <p:nvPr/>
        </p:nvSpPr>
        <p:spPr>
          <a:xfrm>
            <a:off x="2011171" y="2726322"/>
            <a:ext cx="1886957" cy="307777"/>
          </a:xfrm>
          <a:prstGeom prst="rect">
            <a:avLst/>
          </a:prstGeom>
          <a:noFill/>
        </p:spPr>
        <p:txBody>
          <a:bodyPr wrap="square" rtlCol="0">
            <a:spAutoFit/>
          </a:bodyPr>
          <a:lstStyle/>
          <a:p>
            <a:pPr algn="ctr"/>
            <a:r>
              <a:rPr lang="es-ES" sz="1400" dirty="0">
                <a:solidFill>
                  <a:schemeClr val="bg1"/>
                </a:solidFill>
              </a:rPr>
              <a:t>Junta Directiva</a:t>
            </a:r>
          </a:p>
        </p:txBody>
      </p:sp>
      <p:sp>
        <p:nvSpPr>
          <p:cNvPr id="8" name="TextBox 7"/>
          <p:cNvSpPr txBox="1"/>
          <p:nvPr/>
        </p:nvSpPr>
        <p:spPr>
          <a:xfrm>
            <a:off x="2077981" y="3671573"/>
            <a:ext cx="1820148" cy="307777"/>
          </a:xfrm>
          <a:prstGeom prst="rect">
            <a:avLst/>
          </a:prstGeom>
          <a:noFill/>
        </p:spPr>
        <p:txBody>
          <a:bodyPr wrap="square" rtlCol="0">
            <a:spAutoFit/>
          </a:bodyPr>
          <a:lstStyle/>
          <a:p>
            <a:pPr algn="ctr"/>
            <a:r>
              <a:rPr lang="es-ES" sz="1400" dirty="0">
                <a:solidFill>
                  <a:schemeClr val="bg1"/>
                </a:solidFill>
              </a:rPr>
              <a:t>Dirección</a:t>
            </a:r>
          </a:p>
        </p:txBody>
      </p:sp>
      <p:sp>
        <p:nvSpPr>
          <p:cNvPr id="9" name="TextBox 8"/>
          <p:cNvSpPr txBox="1"/>
          <p:nvPr/>
        </p:nvSpPr>
        <p:spPr>
          <a:xfrm>
            <a:off x="1318911" y="5301209"/>
            <a:ext cx="1684316" cy="310216"/>
          </a:xfrm>
          <a:prstGeom prst="rect">
            <a:avLst/>
          </a:prstGeom>
          <a:noFill/>
        </p:spPr>
        <p:txBody>
          <a:bodyPr wrap="square" rtlCol="0">
            <a:spAutoFit/>
          </a:bodyPr>
          <a:lstStyle/>
          <a:p>
            <a:pPr algn="ctr"/>
            <a:r>
              <a:rPr lang="es-ES" sz="1400" dirty="0">
                <a:solidFill>
                  <a:schemeClr val="bg1"/>
                </a:solidFill>
              </a:rPr>
              <a:t>Técnicos programas</a:t>
            </a:r>
          </a:p>
        </p:txBody>
      </p:sp>
      <p:sp>
        <p:nvSpPr>
          <p:cNvPr id="10" name="TextBox 9"/>
          <p:cNvSpPr txBox="1"/>
          <p:nvPr/>
        </p:nvSpPr>
        <p:spPr>
          <a:xfrm>
            <a:off x="3055287" y="5210036"/>
            <a:ext cx="1820148" cy="523220"/>
          </a:xfrm>
          <a:prstGeom prst="rect">
            <a:avLst/>
          </a:prstGeom>
          <a:noFill/>
        </p:spPr>
        <p:txBody>
          <a:bodyPr wrap="square" rtlCol="0">
            <a:spAutoFit/>
          </a:bodyPr>
          <a:lstStyle/>
          <a:p>
            <a:pPr algn="ctr"/>
            <a:r>
              <a:rPr lang="es-ES" sz="1400" dirty="0">
                <a:solidFill>
                  <a:schemeClr val="bg1"/>
                </a:solidFill>
              </a:rPr>
              <a:t>Responsables territorios</a:t>
            </a:r>
          </a:p>
        </p:txBody>
      </p:sp>
      <p:sp>
        <p:nvSpPr>
          <p:cNvPr id="11" name="TextBox 10"/>
          <p:cNvSpPr txBox="1"/>
          <p:nvPr/>
        </p:nvSpPr>
        <p:spPr>
          <a:xfrm>
            <a:off x="1635075" y="1752436"/>
            <a:ext cx="2736304" cy="307777"/>
          </a:xfrm>
          <a:prstGeom prst="rect">
            <a:avLst/>
          </a:prstGeom>
          <a:noFill/>
        </p:spPr>
        <p:txBody>
          <a:bodyPr wrap="square" rtlCol="0">
            <a:spAutoFit/>
          </a:bodyPr>
          <a:lstStyle/>
          <a:p>
            <a:pPr algn="ctr"/>
            <a:r>
              <a:rPr lang="es-ES" sz="1400" dirty="0">
                <a:solidFill>
                  <a:schemeClr val="bg1"/>
                </a:solidFill>
              </a:rPr>
              <a:t>Asamblea General</a:t>
            </a:r>
          </a:p>
        </p:txBody>
      </p:sp>
      <p:sp>
        <p:nvSpPr>
          <p:cNvPr id="12" name="TextBox 11"/>
          <p:cNvSpPr txBox="1"/>
          <p:nvPr/>
        </p:nvSpPr>
        <p:spPr>
          <a:xfrm>
            <a:off x="1075068" y="4110171"/>
            <a:ext cx="3887521" cy="738664"/>
          </a:xfrm>
          <a:prstGeom prst="rect">
            <a:avLst/>
          </a:prstGeom>
          <a:noFill/>
        </p:spPr>
        <p:txBody>
          <a:bodyPr wrap="square" rtlCol="0">
            <a:spAutoFit/>
          </a:bodyPr>
          <a:lstStyle/>
          <a:p>
            <a:r>
              <a:rPr lang="es-ES" sz="1400" dirty="0"/>
              <a:t>Propuesta</a:t>
            </a:r>
          </a:p>
          <a:p>
            <a:r>
              <a:rPr lang="es-ES" sz="1400" dirty="0"/>
              <a:t>Ejecución </a:t>
            </a:r>
          </a:p>
          <a:p>
            <a:r>
              <a:rPr lang="es-ES" sz="1400" dirty="0"/>
              <a:t>Reporte</a:t>
            </a:r>
          </a:p>
        </p:txBody>
      </p:sp>
      <p:sp>
        <p:nvSpPr>
          <p:cNvPr id="14" name="TextBox 13"/>
          <p:cNvSpPr txBox="1"/>
          <p:nvPr/>
        </p:nvSpPr>
        <p:spPr>
          <a:xfrm>
            <a:off x="643020" y="2762344"/>
            <a:ext cx="1231934" cy="738664"/>
          </a:xfrm>
          <a:prstGeom prst="rect">
            <a:avLst/>
          </a:prstGeom>
          <a:noFill/>
        </p:spPr>
        <p:txBody>
          <a:bodyPr wrap="square" rtlCol="0">
            <a:spAutoFit/>
          </a:bodyPr>
          <a:lstStyle/>
          <a:p>
            <a:r>
              <a:rPr lang="es-ES" sz="1400" dirty="0"/>
              <a:t>Dirección </a:t>
            </a:r>
          </a:p>
          <a:p>
            <a:r>
              <a:rPr lang="es-ES" sz="1400" dirty="0"/>
              <a:t>Aprobación</a:t>
            </a:r>
          </a:p>
          <a:p>
            <a:r>
              <a:rPr lang="es-ES" sz="1400" dirty="0"/>
              <a:t>Supervisión</a:t>
            </a:r>
          </a:p>
        </p:txBody>
      </p:sp>
      <p:sp>
        <p:nvSpPr>
          <p:cNvPr id="26" name="Freeform 25"/>
          <p:cNvSpPr/>
          <p:nvPr/>
        </p:nvSpPr>
        <p:spPr>
          <a:xfrm>
            <a:off x="1114027" y="1723433"/>
            <a:ext cx="987810" cy="913479"/>
          </a:xfrm>
          <a:custGeom>
            <a:avLst/>
            <a:gdLst>
              <a:gd name="connsiteX0" fmla="*/ 849699 w 849699"/>
              <a:gd name="connsiteY0" fmla="*/ 1201003 h 1201003"/>
              <a:gd name="connsiteX1" fmla="*/ 99072 w 849699"/>
              <a:gd name="connsiteY1" fmla="*/ 914400 h 1201003"/>
              <a:gd name="connsiteX2" fmla="*/ 85424 w 849699"/>
              <a:gd name="connsiteY2" fmla="*/ 354842 h 1201003"/>
              <a:gd name="connsiteX3" fmla="*/ 808756 w 849699"/>
              <a:gd name="connsiteY3" fmla="*/ 0 h 1201003"/>
            </a:gdLst>
            <a:ahLst/>
            <a:cxnLst>
              <a:cxn ang="0">
                <a:pos x="connsiteX0" y="connsiteY0"/>
              </a:cxn>
              <a:cxn ang="0">
                <a:pos x="connsiteX1" y="connsiteY1"/>
              </a:cxn>
              <a:cxn ang="0">
                <a:pos x="connsiteX2" y="connsiteY2"/>
              </a:cxn>
              <a:cxn ang="0">
                <a:pos x="connsiteX3" y="connsiteY3"/>
              </a:cxn>
            </a:cxnLst>
            <a:rect l="l" t="t" r="r" b="b"/>
            <a:pathLst>
              <a:path w="849699" h="1201003">
                <a:moveTo>
                  <a:pt x="849699" y="1201003"/>
                </a:moveTo>
                <a:cubicBezTo>
                  <a:pt x="538075" y="1128215"/>
                  <a:pt x="226451" y="1055427"/>
                  <a:pt x="99072" y="914400"/>
                </a:cubicBezTo>
                <a:cubicBezTo>
                  <a:pt x="-28307" y="773373"/>
                  <a:pt x="-32857" y="507242"/>
                  <a:pt x="85424" y="354842"/>
                </a:cubicBezTo>
                <a:cubicBezTo>
                  <a:pt x="203705" y="202442"/>
                  <a:pt x="506230" y="101221"/>
                  <a:pt x="808756" y="0"/>
                </a:cubicBezTo>
              </a:path>
            </a:pathLst>
          </a:custGeom>
          <a:solidFill>
            <a:schemeClr val="accent3">
              <a:lumMod val="20000"/>
              <a:lumOff val="80000"/>
            </a:schemeClr>
          </a:solidFill>
          <a:ln>
            <a:solidFill>
              <a:srgbClr val="00B05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7" name="Oval 26"/>
          <p:cNvSpPr/>
          <p:nvPr/>
        </p:nvSpPr>
        <p:spPr>
          <a:xfrm>
            <a:off x="506802" y="1700808"/>
            <a:ext cx="1368152" cy="89545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5" name="TextBox 14"/>
          <p:cNvSpPr txBox="1"/>
          <p:nvPr/>
        </p:nvSpPr>
        <p:spPr>
          <a:xfrm>
            <a:off x="571012" y="1891766"/>
            <a:ext cx="1459248" cy="523220"/>
          </a:xfrm>
          <a:prstGeom prst="rect">
            <a:avLst/>
          </a:prstGeom>
          <a:noFill/>
        </p:spPr>
        <p:txBody>
          <a:bodyPr wrap="square" rtlCol="0">
            <a:spAutoFit/>
          </a:bodyPr>
          <a:lstStyle/>
          <a:p>
            <a:r>
              <a:rPr lang="es-ES" sz="1400" dirty="0"/>
              <a:t>Rendición de cuentas</a:t>
            </a:r>
          </a:p>
        </p:txBody>
      </p:sp>
      <p:sp>
        <p:nvSpPr>
          <p:cNvPr id="45" name="TextBox 44"/>
          <p:cNvSpPr txBox="1"/>
          <p:nvPr/>
        </p:nvSpPr>
        <p:spPr>
          <a:xfrm>
            <a:off x="3867323" y="4202504"/>
            <a:ext cx="1139429" cy="738664"/>
          </a:xfrm>
          <a:prstGeom prst="rect">
            <a:avLst/>
          </a:prstGeom>
          <a:noFill/>
        </p:spPr>
        <p:txBody>
          <a:bodyPr wrap="square" rtlCol="0">
            <a:spAutoFit/>
          </a:bodyPr>
          <a:lstStyle/>
          <a:p>
            <a:r>
              <a:rPr lang="es-ES" sz="1400" dirty="0"/>
              <a:t>Dirección</a:t>
            </a:r>
          </a:p>
          <a:p>
            <a:r>
              <a:rPr lang="es-ES" sz="1400" dirty="0"/>
              <a:t>Supervisión</a:t>
            </a:r>
          </a:p>
          <a:p>
            <a:endParaRPr lang="es-ES" sz="1400" dirty="0"/>
          </a:p>
        </p:txBody>
      </p:sp>
      <p:sp>
        <p:nvSpPr>
          <p:cNvPr id="46" name="TextBox 45"/>
          <p:cNvSpPr txBox="1"/>
          <p:nvPr/>
        </p:nvSpPr>
        <p:spPr>
          <a:xfrm>
            <a:off x="4050404" y="2749207"/>
            <a:ext cx="1231934" cy="738664"/>
          </a:xfrm>
          <a:prstGeom prst="rect">
            <a:avLst/>
          </a:prstGeom>
          <a:noFill/>
        </p:spPr>
        <p:txBody>
          <a:bodyPr wrap="square" rtlCol="0">
            <a:spAutoFit/>
          </a:bodyPr>
          <a:lstStyle/>
          <a:p>
            <a:r>
              <a:rPr lang="es-ES" sz="1400" dirty="0"/>
              <a:t>Dirección </a:t>
            </a:r>
          </a:p>
          <a:p>
            <a:r>
              <a:rPr lang="es-ES" sz="1400" dirty="0"/>
              <a:t>Aprobación</a:t>
            </a:r>
          </a:p>
          <a:p>
            <a:r>
              <a:rPr lang="es-ES" sz="1400" dirty="0"/>
              <a:t>Supervisión</a:t>
            </a:r>
          </a:p>
        </p:txBody>
      </p:sp>
      <p:sp>
        <p:nvSpPr>
          <p:cNvPr id="50" name="Freeform 49"/>
          <p:cNvSpPr/>
          <p:nvPr/>
        </p:nvSpPr>
        <p:spPr>
          <a:xfrm>
            <a:off x="3913531" y="1631922"/>
            <a:ext cx="994245" cy="992930"/>
          </a:xfrm>
          <a:custGeom>
            <a:avLst/>
            <a:gdLst>
              <a:gd name="connsiteX0" fmla="*/ 0 w 994245"/>
              <a:gd name="connsiteY0" fmla="*/ 955343 h 992930"/>
              <a:gd name="connsiteX1" fmla="*/ 791570 w 994245"/>
              <a:gd name="connsiteY1" fmla="*/ 928047 h 992930"/>
              <a:gd name="connsiteX2" fmla="*/ 982639 w 994245"/>
              <a:gd name="connsiteY2" fmla="*/ 354841 h 992930"/>
              <a:gd name="connsiteX3" fmla="*/ 545911 w 994245"/>
              <a:gd name="connsiteY3" fmla="*/ 95534 h 992930"/>
              <a:gd name="connsiteX4" fmla="*/ 27296 w 994245"/>
              <a:gd name="connsiteY4" fmla="*/ 0 h 9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45" h="992930">
                <a:moveTo>
                  <a:pt x="0" y="955343"/>
                </a:moveTo>
                <a:cubicBezTo>
                  <a:pt x="313898" y="991737"/>
                  <a:pt x="627797" y="1028131"/>
                  <a:pt x="791570" y="928047"/>
                </a:cubicBezTo>
                <a:cubicBezTo>
                  <a:pt x="955343" y="827963"/>
                  <a:pt x="1023582" y="493593"/>
                  <a:pt x="982639" y="354841"/>
                </a:cubicBezTo>
                <a:cubicBezTo>
                  <a:pt x="941696" y="216089"/>
                  <a:pt x="705135" y="154674"/>
                  <a:pt x="545911" y="95534"/>
                </a:cubicBezTo>
                <a:cubicBezTo>
                  <a:pt x="386687" y="36394"/>
                  <a:pt x="206991" y="18197"/>
                  <a:pt x="27296" y="0"/>
                </a:cubicBezTo>
              </a:path>
            </a:pathLst>
          </a:custGeom>
          <a:solidFill>
            <a:schemeClr val="bg1">
              <a:lumMod val="95000"/>
            </a:schemeClr>
          </a:solidFill>
          <a:ln>
            <a:solidFill>
              <a:schemeClr val="bg1">
                <a:lumMod val="65000"/>
              </a:schemeClr>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Oval 50"/>
          <p:cNvSpPr/>
          <p:nvPr/>
        </p:nvSpPr>
        <p:spPr>
          <a:xfrm>
            <a:off x="3898128" y="1641473"/>
            <a:ext cx="1368152" cy="89545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2" name="TextBox 51"/>
          <p:cNvSpPr txBox="1"/>
          <p:nvPr/>
        </p:nvSpPr>
        <p:spPr>
          <a:xfrm>
            <a:off x="3939331" y="1825660"/>
            <a:ext cx="1231934" cy="523220"/>
          </a:xfrm>
          <a:prstGeom prst="rect">
            <a:avLst/>
          </a:prstGeom>
          <a:noFill/>
        </p:spPr>
        <p:txBody>
          <a:bodyPr wrap="square" rtlCol="0">
            <a:spAutoFit/>
          </a:bodyPr>
          <a:lstStyle/>
          <a:p>
            <a:pPr algn="ctr"/>
            <a:r>
              <a:rPr lang="es-ES" sz="1400" dirty="0"/>
              <a:t>Aprobación gestión</a:t>
            </a:r>
          </a:p>
        </p:txBody>
      </p:sp>
      <p:sp>
        <p:nvSpPr>
          <p:cNvPr id="65" name="TextBox 64"/>
          <p:cNvSpPr txBox="1"/>
          <p:nvPr/>
        </p:nvSpPr>
        <p:spPr>
          <a:xfrm>
            <a:off x="5926540" y="1015563"/>
            <a:ext cx="3239213" cy="5293757"/>
          </a:xfrm>
          <a:prstGeom prst="rect">
            <a:avLst/>
          </a:prstGeom>
          <a:noFill/>
        </p:spPr>
        <p:txBody>
          <a:bodyPr wrap="square" rtlCol="0">
            <a:spAutoFit/>
          </a:bodyPr>
          <a:lstStyle/>
          <a:p>
            <a:r>
              <a:rPr lang="es-ES" sz="1300" dirty="0"/>
              <a:t>La </a:t>
            </a:r>
            <a:r>
              <a:rPr lang="es-ES" sz="1300" b="1" dirty="0"/>
              <a:t>Asamblea General </a:t>
            </a:r>
            <a:r>
              <a:rPr lang="es-ES" sz="1300" dirty="0"/>
              <a:t>tiene la competencia atribuida en los Estatutos de aprobar la gestión de la Junta Directiva, gestión en la que se enmarca el presente Plan Estratégico. </a:t>
            </a:r>
          </a:p>
          <a:p>
            <a:endParaRPr lang="es-ES" sz="1300" dirty="0"/>
          </a:p>
          <a:p>
            <a:r>
              <a:rPr lang="es-ES" sz="1300" dirty="0"/>
              <a:t>La </a:t>
            </a:r>
            <a:r>
              <a:rPr lang="es-ES" sz="1300" b="1" dirty="0"/>
              <a:t>Junta Directiva </a:t>
            </a:r>
            <a:r>
              <a:rPr lang="es-ES" sz="1300" dirty="0"/>
              <a:t>debe velar por los mecanismos para la correcta rendición de cuentas a la Asamblea y a toda la base social. Así mismo debe dirigir, aprobar y supervisar la ejecución del Plan. </a:t>
            </a:r>
          </a:p>
          <a:p>
            <a:endParaRPr lang="es-ES" sz="1300" dirty="0"/>
          </a:p>
          <a:p>
            <a:r>
              <a:rPr lang="es-ES" sz="1300" dirty="0"/>
              <a:t>La </a:t>
            </a:r>
            <a:r>
              <a:rPr lang="es-ES" sz="1300" b="1" dirty="0"/>
              <a:t>Dirección </a:t>
            </a:r>
            <a:r>
              <a:rPr lang="es-ES" sz="1300" dirty="0"/>
              <a:t>dirige y supervisa a los</a:t>
            </a:r>
            <a:r>
              <a:rPr lang="es-ES" sz="1300" b="1" dirty="0"/>
              <a:t> técnicos de programas </a:t>
            </a:r>
            <a:r>
              <a:rPr lang="es-ES" sz="1300" dirty="0"/>
              <a:t>y </a:t>
            </a:r>
            <a:r>
              <a:rPr lang="es-ES" sz="1300" b="1" dirty="0"/>
              <a:t>responsables de territorios </a:t>
            </a:r>
            <a:r>
              <a:rPr lang="es-ES" sz="1300" dirty="0" smtClean="0"/>
              <a:t> los </a:t>
            </a:r>
            <a:r>
              <a:rPr lang="es-ES" sz="1300" dirty="0"/>
              <a:t>cuales proponen, ejecutan y reportan a la dirección. </a:t>
            </a:r>
          </a:p>
          <a:p>
            <a:endParaRPr lang="es-ES" sz="1300" dirty="0"/>
          </a:p>
          <a:p>
            <a:r>
              <a:rPr lang="es-ES" sz="1300" dirty="0"/>
              <a:t>Como prevé el Plan se utilizarán los canales ya existentes y se definirán nuevos para fomentar la participación activa de la base social en la ejecución del Plan. </a:t>
            </a:r>
          </a:p>
          <a:p>
            <a:endParaRPr lang="es-ES" sz="1300" dirty="0"/>
          </a:p>
          <a:p>
            <a:r>
              <a:rPr lang="es-ES" sz="1300" dirty="0"/>
              <a:t>En la fase de implementación del plan se definirán de manera sistemática los mecanismos de dirección, supervisión y reporte más adecuados y eficientes. </a:t>
            </a:r>
          </a:p>
          <a:p>
            <a:endParaRPr lang="es-ES" sz="1300" dirty="0"/>
          </a:p>
        </p:txBody>
      </p:sp>
    </p:spTree>
    <p:extLst>
      <p:ext uri="{BB962C8B-B14F-4D97-AF65-F5344CB8AC3E}">
        <p14:creationId xmlns:p14="http://schemas.microsoft.com/office/powerpoint/2010/main" val="522534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lumMod val="65000"/>
                  </a:schemeClr>
                </a:solidFill>
              </a:rPr>
              <a:t>Cuadro de Mando</a:t>
            </a:r>
            <a:br>
              <a:rPr lang="es-ES" sz="3200" dirty="0">
                <a:solidFill>
                  <a:schemeClr val="bg1">
                    <a:lumMod val="65000"/>
                  </a:schemeClr>
                </a:solidFill>
              </a:rPr>
            </a:br>
            <a:r>
              <a:rPr lang="es-ES" sz="3200" dirty="0">
                <a:solidFill>
                  <a:schemeClr val="bg1">
                    <a:lumMod val="65000"/>
                  </a:schemeClr>
                </a:solidFill>
              </a:rPr>
              <a:t>Gobierno del Plan</a:t>
            </a:r>
            <a:br>
              <a:rPr lang="es-ES" sz="3200" dirty="0">
                <a:solidFill>
                  <a:schemeClr val="bg1">
                    <a:lumMod val="65000"/>
                  </a:schemeClr>
                </a:solidFill>
              </a:rPr>
            </a:br>
            <a:r>
              <a:rPr lang="es-ES" sz="3200" dirty="0">
                <a:solidFill>
                  <a:schemeClr val="bg1"/>
                </a:solidFill>
              </a:rPr>
              <a:t>Próximos pasos </a:t>
            </a:r>
            <a:r>
              <a:rPr lang="es-ES" sz="3200" dirty="0">
                <a:solidFill>
                  <a:schemeClr val="bg1">
                    <a:lumMod val="65000"/>
                  </a:schemeClr>
                </a:solidFill>
              </a:rPr>
              <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2942277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Próximos pasos</a:t>
            </a:r>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9" name="Chevron 8"/>
          <p:cNvSpPr/>
          <p:nvPr/>
        </p:nvSpPr>
        <p:spPr>
          <a:xfrm>
            <a:off x="3541666" y="2924944"/>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0" name="Chevron 9"/>
          <p:cNvSpPr/>
          <p:nvPr/>
        </p:nvSpPr>
        <p:spPr>
          <a:xfrm>
            <a:off x="5180040" y="2941496"/>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1" name="Chevron 10"/>
          <p:cNvSpPr/>
          <p:nvPr/>
        </p:nvSpPr>
        <p:spPr>
          <a:xfrm>
            <a:off x="6811269" y="2924944"/>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2" name="Pentagon 11"/>
          <p:cNvSpPr/>
          <p:nvPr/>
        </p:nvSpPr>
        <p:spPr>
          <a:xfrm>
            <a:off x="467544" y="2924944"/>
            <a:ext cx="1728192" cy="754920"/>
          </a:xfrm>
          <a:prstGeom prst="homePlate">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3" name="Chevron 12"/>
          <p:cNvSpPr/>
          <p:nvPr/>
        </p:nvSpPr>
        <p:spPr>
          <a:xfrm>
            <a:off x="1907704" y="2924944"/>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4" name="TextBox 13"/>
          <p:cNvSpPr txBox="1"/>
          <p:nvPr/>
        </p:nvSpPr>
        <p:spPr>
          <a:xfrm>
            <a:off x="611560" y="3149679"/>
            <a:ext cx="1368152" cy="338554"/>
          </a:xfrm>
          <a:prstGeom prst="rect">
            <a:avLst/>
          </a:prstGeom>
          <a:noFill/>
        </p:spPr>
        <p:txBody>
          <a:bodyPr wrap="square" rtlCol="0">
            <a:spAutoFit/>
          </a:bodyPr>
          <a:lstStyle/>
          <a:p>
            <a:r>
              <a:rPr lang="es-ES" sz="1600" dirty="0"/>
              <a:t>Diagnóstico</a:t>
            </a:r>
          </a:p>
        </p:txBody>
      </p:sp>
      <p:sp>
        <p:nvSpPr>
          <p:cNvPr id="15" name="TextBox 14"/>
          <p:cNvSpPr txBox="1"/>
          <p:nvPr/>
        </p:nvSpPr>
        <p:spPr>
          <a:xfrm>
            <a:off x="2411760" y="2996952"/>
            <a:ext cx="1368152" cy="584775"/>
          </a:xfrm>
          <a:prstGeom prst="rect">
            <a:avLst/>
          </a:prstGeom>
          <a:noFill/>
        </p:spPr>
        <p:txBody>
          <a:bodyPr wrap="square" rtlCol="0">
            <a:spAutoFit/>
          </a:bodyPr>
          <a:lstStyle/>
          <a:p>
            <a:r>
              <a:rPr lang="es-ES" sz="1600" dirty="0"/>
              <a:t>Definición estratégica</a:t>
            </a:r>
          </a:p>
        </p:txBody>
      </p:sp>
      <p:sp>
        <p:nvSpPr>
          <p:cNvPr id="16" name="TextBox 15"/>
          <p:cNvSpPr txBox="1"/>
          <p:nvPr/>
        </p:nvSpPr>
        <p:spPr>
          <a:xfrm>
            <a:off x="3995936" y="2996952"/>
            <a:ext cx="1368152" cy="584775"/>
          </a:xfrm>
          <a:prstGeom prst="rect">
            <a:avLst/>
          </a:prstGeom>
          <a:noFill/>
        </p:spPr>
        <p:txBody>
          <a:bodyPr wrap="square" rtlCol="0">
            <a:spAutoFit/>
          </a:bodyPr>
          <a:lstStyle/>
          <a:p>
            <a:r>
              <a:rPr lang="es-ES" sz="1600" dirty="0"/>
              <a:t>Contraste base social</a:t>
            </a:r>
          </a:p>
        </p:txBody>
      </p:sp>
      <p:sp>
        <p:nvSpPr>
          <p:cNvPr id="17" name="TextBox 16"/>
          <p:cNvSpPr txBox="1"/>
          <p:nvPr/>
        </p:nvSpPr>
        <p:spPr>
          <a:xfrm>
            <a:off x="5580112" y="3162454"/>
            <a:ext cx="1368152" cy="338554"/>
          </a:xfrm>
          <a:prstGeom prst="rect">
            <a:avLst/>
          </a:prstGeom>
          <a:noFill/>
        </p:spPr>
        <p:txBody>
          <a:bodyPr wrap="square" rtlCol="0">
            <a:spAutoFit/>
          </a:bodyPr>
          <a:lstStyle/>
          <a:p>
            <a:r>
              <a:rPr lang="es-ES" sz="1600" dirty="0"/>
              <a:t>Aprobación</a:t>
            </a:r>
          </a:p>
        </p:txBody>
      </p:sp>
      <p:sp>
        <p:nvSpPr>
          <p:cNvPr id="18" name="TextBox 17"/>
          <p:cNvSpPr txBox="1"/>
          <p:nvPr/>
        </p:nvSpPr>
        <p:spPr>
          <a:xfrm>
            <a:off x="7236296" y="3162454"/>
            <a:ext cx="1368152" cy="338554"/>
          </a:xfrm>
          <a:prstGeom prst="rect">
            <a:avLst/>
          </a:prstGeom>
          <a:noFill/>
        </p:spPr>
        <p:txBody>
          <a:bodyPr wrap="square" rtlCol="0">
            <a:spAutoFit/>
          </a:bodyPr>
          <a:lstStyle/>
          <a:p>
            <a:r>
              <a:rPr lang="es-ES" sz="1600" dirty="0"/>
              <a:t>Implantación</a:t>
            </a:r>
          </a:p>
        </p:txBody>
      </p:sp>
      <p:sp>
        <p:nvSpPr>
          <p:cNvPr id="19" name="TextBox 18"/>
          <p:cNvSpPr txBox="1"/>
          <p:nvPr/>
        </p:nvSpPr>
        <p:spPr>
          <a:xfrm>
            <a:off x="467544" y="3789040"/>
            <a:ext cx="1512168" cy="1200329"/>
          </a:xfrm>
          <a:prstGeom prst="rect">
            <a:avLst/>
          </a:prstGeom>
          <a:noFill/>
        </p:spPr>
        <p:txBody>
          <a:bodyPr wrap="square" rtlCol="0">
            <a:spAutoFit/>
          </a:bodyPr>
          <a:lstStyle/>
          <a:p>
            <a:pPr marL="285750" indent="-285750">
              <a:buFont typeface="Arial" panose="020B0604020202020204" pitchFamily="34" charset="0"/>
              <a:buChar char="•"/>
            </a:pPr>
            <a:r>
              <a:rPr lang="es-ES" sz="1200" dirty="0"/>
              <a:t>Programa Reinvéntate</a:t>
            </a:r>
          </a:p>
          <a:p>
            <a:pPr marL="285750" indent="-285750">
              <a:buFont typeface="Arial" panose="020B0604020202020204" pitchFamily="34" charset="0"/>
              <a:buChar char="•"/>
            </a:pPr>
            <a:r>
              <a:rPr lang="es-ES" sz="1200" dirty="0"/>
              <a:t>Análisis dirección y equipo</a:t>
            </a:r>
          </a:p>
          <a:p>
            <a:pPr marL="285750" indent="-285750">
              <a:buFont typeface="Arial" panose="020B0604020202020204" pitchFamily="34" charset="0"/>
              <a:buChar char="•"/>
            </a:pPr>
            <a:endParaRPr lang="es-ES" sz="1200" dirty="0"/>
          </a:p>
        </p:txBody>
      </p:sp>
      <p:sp>
        <p:nvSpPr>
          <p:cNvPr id="20" name="TextBox 19"/>
          <p:cNvSpPr txBox="1"/>
          <p:nvPr/>
        </p:nvSpPr>
        <p:spPr>
          <a:xfrm>
            <a:off x="1835696" y="3789040"/>
            <a:ext cx="1720136" cy="1200329"/>
          </a:xfrm>
          <a:prstGeom prst="rect">
            <a:avLst/>
          </a:prstGeom>
          <a:noFill/>
        </p:spPr>
        <p:txBody>
          <a:bodyPr wrap="square" rtlCol="0">
            <a:spAutoFit/>
          </a:bodyPr>
          <a:lstStyle/>
          <a:p>
            <a:pPr marL="285750" indent="-285750">
              <a:buFont typeface="Arial" panose="020B0604020202020204" pitchFamily="34" charset="0"/>
              <a:buChar char="•"/>
            </a:pPr>
            <a:r>
              <a:rPr lang="es-ES" sz="1200" dirty="0"/>
              <a:t>Sesiones dirección, equipo y miembros JD</a:t>
            </a:r>
          </a:p>
          <a:p>
            <a:pPr marL="285750" indent="-285750">
              <a:buFont typeface="Arial" panose="020B0604020202020204" pitchFamily="34" charset="0"/>
              <a:buChar char="•"/>
            </a:pPr>
            <a:r>
              <a:rPr lang="es-ES" sz="1200" dirty="0"/>
              <a:t>Sesiones en Encuentro</a:t>
            </a:r>
          </a:p>
          <a:p>
            <a:pPr marL="285750" indent="-285750">
              <a:buFont typeface="Arial" panose="020B0604020202020204" pitchFamily="34" charset="0"/>
              <a:buChar char="•"/>
            </a:pPr>
            <a:endParaRPr lang="es-ES" sz="1200" dirty="0"/>
          </a:p>
        </p:txBody>
      </p:sp>
      <p:sp>
        <p:nvSpPr>
          <p:cNvPr id="21" name="TextBox 20"/>
          <p:cNvSpPr txBox="1"/>
          <p:nvPr/>
        </p:nvSpPr>
        <p:spPr>
          <a:xfrm>
            <a:off x="3635896" y="3789040"/>
            <a:ext cx="1512168" cy="646331"/>
          </a:xfrm>
          <a:prstGeom prst="rect">
            <a:avLst/>
          </a:prstGeom>
          <a:noFill/>
        </p:spPr>
        <p:txBody>
          <a:bodyPr wrap="square" rtlCol="0">
            <a:spAutoFit/>
          </a:bodyPr>
          <a:lstStyle/>
          <a:p>
            <a:pPr marL="285750" indent="-285750">
              <a:buFont typeface="Arial" panose="020B0604020202020204" pitchFamily="34" charset="0"/>
              <a:buChar char="•"/>
            </a:pPr>
            <a:r>
              <a:rPr lang="es-ES" sz="1200" dirty="0"/>
              <a:t>Sesiones en Encuentros</a:t>
            </a:r>
          </a:p>
          <a:p>
            <a:pPr marL="285750" indent="-285750">
              <a:buFont typeface="Arial" panose="020B0604020202020204" pitchFamily="34" charset="0"/>
              <a:buChar char="•"/>
            </a:pPr>
            <a:r>
              <a:rPr lang="es-ES" sz="1200" dirty="0"/>
              <a:t>Difusión a socios</a:t>
            </a:r>
          </a:p>
        </p:txBody>
      </p:sp>
      <p:sp>
        <p:nvSpPr>
          <p:cNvPr id="22" name="TextBox 21"/>
          <p:cNvSpPr txBox="1"/>
          <p:nvPr/>
        </p:nvSpPr>
        <p:spPr>
          <a:xfrm>
            <a:off x="5364088" y="3789040"/>
            <a:ext cx="1512168" cy="646331"/>
          </a:xfrm>
          <a:prstGeom prst="rect">
            <a:avLst/>
          </a:prstGeom>
          <a:noFill/>
        </p:spPr>
        <p:txBody>
          <a:bodyPr wrap="square" rtlCol="0">
            <a:spAutoFit/>
          </a:bodyPr>
          <a:lstStyle/>
          <a:p>
            <a:pPr marL="285750" indent="-285750">
              <a:buFont typeface="Arial" panose="020B0604020202020204" pitchFamily="34" charset="0"/>
              <a:buChar char="•"/>
            </a:pPr>
            <a:r>
              <a:rPr lang="es-ES" sz="1200" dirty="0"/>
              <a:t>Junta Directiva</a:t>
            </a:r>
          </a:p>
          <a:p>
            <a:pPr marL="285750" indent="-285750">
              <a:buFont typeface="Arial" panose="020B0604020202020204" pitchFamily="34" charset="0"/>
              <a:buChar char="•"/>
            </a:pPr>
            <a:r>
              <a:rPr lang="es-ES" sz="1200" dirty="0"/>
              <a:t>Asamblea de Socios</a:t>
            </a:r>
          </a:p>
        </p:txBody>
      </p:sp>
      <p:sp>
        <p:nvSpPr>
          <p:cNvPr id="23" name="TextBox 22"/>
          <p:cNvSpPr txBox="1"/>
          <p:nvPr/>
        </p:nvSpPr>
        <p:spPr>
          <a:xfrm>
            <a:off x="7164288" y="3789040"/>
            <a:ext cx="1512168" cy="1200329"/>
          </a:xfrm>
          <a:prstGeom prst="rect">
            <a:avLst/>
          </a:prstGeom>
          <a:noFill/>
        </p:spPr>
        <p:txBody>
          <a:bodyPr wrap="square" rtlCol="0">
            <a:spAutoFit/>
          </a:bodyPr>
          <a:lstStyle/>
          <a:p>
            <a:pPr marL="285750" indent="-285750">
              <a:buFont typeface="Arial" panose="020B0604020202020204" pitchFamily="34" charset="0"/>
              <a:buChar char="•"/>
            </a:pPr>
            <a:r>
              <a:rPr lang="es-ES" sz="1200" dirty="0"/>
              <a:t>Plan de implantación</a:t>
            </a:r>
          </a:p>
          <a:p>
            <a:pPr marL="285750" indent="-285750">
              <a:buFont typeface="Arial" panose="020B0604020202020204" pitchFamily="34" charset="0"/>
              <a:buChar char="•"/>
            </a:pPr>
            <a:r>
              <a:rPr lang="es-ES" sz="1200" dirty="0"/>
              <a:t>Planes operativos</a:t>
            </a:r>
          </a:p>
          <a:p>
            <a:pPr marL="285750" indent="-285750">
              <a:buFont typeface="Arial" panose="020B0604020202020204" pitchFamily="34" charset="0"/>
              <a:buChar char="•"/>
            </a:pPr>
            <a:r>
              <a:rPr lang="es-ES" sz="1200" dirty="0"/>
              <a:t>Supervisión</a:t>
            </a:r>
          </a:p>
          <a:p>
            <a:pPr marL="285750" indent="-285750">
              <a:buFont typeface="Arial" panose="020B0604020202020204" pitchFamily="34" charset="0"/>
              <a:buChar char="•"/>
            </a:pPr>
            <a:r>
              <a:rPr lang="es-ES" sz="1200" dirty="0"/>
              <a:t>Transparencia</a:t>
            </a:r>
          </a:p>
        </p:txBody>
      </p:sp>
      <p:sp>
        <p:nvSpPr>
          <p:cNvPr id="24" name="TextBox 23"/>
          <p:cNvSpPr txBox="1"/>
          <p:nvPr/>
        </p:nvSpPr>
        <p:spPr>
          <a:xfrm>
            <a:off x="611560" y="4989369"/>
            <a:ext cx="1080120" cy="276999"/>
          </a:xfrm>
          <a:prstGeom prst="rect">
            <a:avLst/>
          </a:prstGeom>
          <a:noFill/>
        </p:spPr>
        <p:txBody>
          <a:bodyPr wrap="square" rtlCol="0">
            <a:spAutoFit/>
          </a:bodyPr>
          <a:lstStyle/>
          <a:p>
            <a:pPr algn="ctr"/>
            <a:r>
              <a:rPr lang="es-ES" sz="1200" dirty="0"/>
              <a:t>2014</a:t>
            </a:r>
          </a:p>
        </p:txBody>
      </p:sp>
      <p:sp>
        <p:nvSpPr>
          <p:cNvPr id="25" name="TextBox 24"/>
          <p:cNvSpPr txBox="1"/>
          <p:nvPr/>
        </p:nvSpPr>
        <p:spPr>
          <a:xfrm>
            <a:off x="2267744" y="4989369"/>
            <a:ext cx="1080120" cy="461665"/>
          </a:xfrm>
          <a:prstGeom prst="rect">
            <a:avLst/>
          </a:prstGeom>
          <a:noFill/>
        </p:spPr>
        <p:txBody>
          <a:bodyPr wrap="square" rtlCol="0">
            <a:spAutoFit/>
          </a:bodyPr>
          <a:lstStyle/>
          <a:p>
            <a:pPr algn="ctr"/>
            <a:r>
              <a:rPr lang="es-ES" sz="1200" dirty="0"/>
              <a:t>Sept 2015- nov- 2016</a:t>
            </a:r>
          </a:p>
        </p:txBody>
      </p:sp>
      <p:sp>
        <p:nvSpPr>
          <p:cNvPr id="26" name="TextBox 25"/>
          <p:cNvSpPr txBox="1"/>
          <p:nvPr/>
        </p:nvSpPr>
        <p:spPr>
          <a:xfrm>
            <a:off x="3941738" y="4989369"/>
            <a:ext cx="1080120" cy="461665"/>
          </a:xfrm>
          <a:prstGeom prst="rect">
            <a:avLst/>
          </a:prstGeom>
          <a:noFill/>
        </p:spPr>
        <p:txBody>
          <a:bodyPr wrap="square" rtlCol="0">
            <a:spAutoFit/>
          </a:bodyPr>
          <a:lstStyle/>
          <a:p>
            <a:pPr algn="ctr"/>
            <a:r>
              <a:rPr lang="es-ES" sz="1200" dirty="0"/>
              <a:t>Nov- 2016- mayo 2017</a:t>
            </a:r>
          </a:p>
        </p:txBody>
      </p:sp>
      <p:sp>
        <p:nvSpPr>
          <p:cNvPr id="27" name="TextBox 26"/>
          <p:cNvSpPr txBox="1"/>
          <p:nvPr/>
        </p:nvSpPr>
        <p:spPr>
          <a:xfrm>
            <a:off x="5711785" y="4989368"/>
            <a:ext cx="1080120" cy="276999"/>
          </a:xfrm>
          <a:prstGeom prst="rect">
            <a:avLst/>
          </a:prstGeom>
          <a:noFill/>
        </p:spPr>
        <p:txBody>
          <a:bodyPr wrap="square" rtlCol="0">
            <a:spAutoFit/>
          </a:bodyPr>
          <a:lstStyle/>
          <a:p>
            <a:pPr algn="ctr"/>
            <a:r>
              <a:rPr lang="es-ES" sz="1200" dirty="0"/>
              <a:t>Mayo 2017</a:t>
            </a:r>
          </a:p>
        </p:txBody>
      </p:sp>
      <p:sp>
        <p:nvSpPr>
          <p:cNvPr id="28" name="TextBox 27"/>
          <p:cNvSpPr txBox="1"/>
          <p:nvPr/>
        </p:nvSpPr>
        <p:spPr>
          <a:xfrm>
            <a:off x="7452320" y="4989369"/>
            <a:ext cx="1080120" cy="461665"/>
          </a:xfrm>
          <a:prstGeom prst="rect">
            <a:avLst/>
          </a:prstGeom>
          <a:noFill/>
        </p:spPr>
        <p:txBody>
          <a:bodyPr wrap="square" rtlCol="0">
            <a:spAutoFit/>
          </a:bodyPr>
          <a:lstStyle/>
          <a:p>
            <a:pPr algn="ctr"/>
            <a:r>
              <a:rPr lang="es-ES" sz="1200" dirty="0"/>
              <a:t>Nov 2016- 2020</a:t>
            </a:r>
          </a:p>
        </p:txBody>
      </p:sp>
      <p:cxnSp>
        <p:nvCxnSpPr>
          <p:cNvPr id="29" name="Straight Arrow Connector 28"/>
          <p:cNvCxnSpPr/>
          <p:nvPr/>
        </p:nvCxnSpPr>
        <p:spPr>
          <a:xfrm>
            <a:off x="611560" y="5517232"/>
            <a:ext cx="7941568"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541666" y="2348880"/>
            <a:ext cx="2038446"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p:nvSpPr>
        <p:spPr>
          <a:xfrm>
            <a:off x="6710018" y="2348880"/>
            <a:ext cx="2038446"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TextBox 30"/>
          <p:cNvSpPr txBox="1"/>
          <p:nvPr/>
        </p:nvSpPr>
        <p:spPr>
          <a:xfrm>
            <a:off x="431540" y="1159638"/>
            <a:ext cx="2664296" cy="1292662"/>
          </a:xfrm>
          <a:prstGeom prst="rect">
            <a:avLst/>
          </a:prstGeom>
          <a:noFill/>
        </p:spPr>
        <p:txBody>
          <a:bodyPr wrap="square" rtlCol="0">
            <a:spAutoFit/>
          </a:bodyPr>
          <a:lstStyle/>
          <a:p>
            <a:r>
              <a:rPr lang="es-ES" sz="1300" dirty="0"/>
              <a:t>Un borrador del documento se </a:t>
            </a:r>
            <a:r>
              <a:rPr lang="es-ES" sz="1300" dirty="0" smtClean="0"/>
              <a:t>presentará </a:t>
            </a:r>
            <a:r>
              <a:rPr lang="es-ES" sz="1300" dirty="0"/>
              <a:t>en el próximo Encuentro de Voluntarios. Además se pondrá a disposición de toda la base social para recibir las propuestas y comentarios. </a:t>
            </a:r>
          </a:p>
        </p:txBody>
      </p:sp>
      <p:cxnSp>
        <p:nvCxnSpPr>
          <p:cNvPr id="4" name="Straight Connector 3"/>
          <p:cNvCxnSpPr/>
          <p:nvPr/>
        </p:nvCxnSpPr>
        <p:spPr>
          <a:xfrm>
            <a:off x="2807804" y="2348880"/>
            <a:ext cx="828092"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0152" y="464363"/>
            <a:ext cx="2952328" cy="1492716"/>
          </a:xfrm>
          <a:prstGeom prst="rect">
            <a:avLst/>
          </a:prstGeom>
          <a:noFill/>
        </p:spPr>
        <p:txBody>
          <a:bodyPr wrap="square" rtlCol="0">
            <a:spAutoFit/>
          </a:bodyPr>
          <a:lstStyle/>
          <a:p>
            <a:r>
              <a:rPr lang="es-ES" sz="1300" dirty="0"/>
              <a:t>Se definirán plantillas para la propuesta por parte del equipo de acciones a las iniciativas estratégicas y para la correcta dirección y supervisión por parte de la Dirección y la Junta Directiva con el objetivo de hacer un piloto de implantación.</a:t>
            </a:r>
          </a:p>
        </p:txBody>
      </p:sp>
      <p:cxnSp>
        <p:nvCxnSpPr>
          <p:cNvPr id="33" name="Straight Connector 32"/>
          <p:cNvCxnSpPr/>
          <p:nvPr/>
        </p:nvCxnSpPr>
        <p:spPr>
          <a:xfrm>
            <a:off x="6926042" y="2060848"/>
            <a:ext cx="310254" cy="4403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464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lumMod val="65000"/>
                  </a:schemeClr>
                </a:solidFill>
              </a:rPr>
              <a:t>Análisis estratégico</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lumMod val="65000"/>
                  </a:schemeClr>
                </a:solidFill>
              </a:rPr>
              <a:t>Cuadro de Mando</a:t>
            </a:r>
            <a:br>
              <a:rPr lang="es-ES" sz="3200" dirty="0">
                <a:solidFill>
                  <a:schemeClr val="bg1">
                    <a:lumMod val="65000"/>
                  </a:schemeClr>
                </a:solidFill>
              </a:rPr>
            </a:br>
            <a:r>
              <a:rPr lang="es-ES" sz="3200" dirty="0">
                <a:solidFill>
                  <a:schemeClr val="bg1">
                    <a:lumMod val="65000"/>
                  </a:schemeClr>
                </a:solidFill>
              </a:rPr>
              <a:t>Gobierno del Plan</a:t>
            </a:r>
            <a:br>
              <a:rPr lang="es-ES" sz="3200" dirty="0">
                <a:solidFill>
                  <a:schemeClr val="bg1">
                    <a:lumMod val="65000"/>
                  </a:schemeClr>
                </a:solidFill>
              </a:rPr>
            </a:br>
            <a:r>
              <a:rPr lang="es-ES" sz="3200" dirty="0">
                <a:solidFill>
                  <a:schemeClr val="bg1">
                    <a:lumMod val="65000"/>
                  </a:schemeClr>
                </a:solidFill>
              </a:rPr>
              <a:t>Próximos pasos </a:t>
            </a:r>
            <a:br>
              <a:rPr lang="es-ES" sz="3200" dirty="0">
                <a:solidFill>
                  <a:schemeClr val="bg1">
                    <a:lumMod val="65000"/>
                  </a:schemeClr>
                </a:solidFill>
              </a:rPr>
            </a:br>
            <a:r>
              <a:rPr lang="es-ES" sz="3200" dirty="0">
                <a:solidFill>
                  <a:schemeClr val="bg1"/>
                </a:solidFill>
              </a:rPr>
              <a:t>Anexos:</a:t>
            </a:r>
            <a:br>
              <a:rPr lang="es-ES" sz="3200" dirty="0">
                <a:solidFill>
                  <a:schemeClr val="bg1"/>
                </a:solidFill>
              </a:rPr>
            </a:br>
            <a:r>
              <a:rPr lang="es-ES" sz="3200" dirty="0">
                <a:solidFill>
                  <a:schemeClr val="bg1"/>
                </a:solidFill>
              </a:rPr>
              <a:t>Hitos del Plan de Implantación</a:t>
            </a:r>
            <a:endParaRPr lang="es-ES" sz="3200" dirty="0">
              <a:solidFill>
                <a:schemeClr val="bg1">
                  <a:lumMod val="65000"/>
                </a:schemeClr>
              </a:solidFill>
            </a:endParaRPr>
          </a:p>
        </p:txBody>
      </p:sp>
    </p:spTree>
    <p:extLst>
      <p:ext uri="{BB962C8B-B14F-4D97-AF65-F5344CB8AC3E}">
        <p14:creationId xmlns:p14="http://schemas.microsoft.com/office/powerpoint/2010/main" val="2952113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Hitos del Plan de Implantación</a:t>
            </a:r>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8" name="TextBox 7"/>
          <p:cNvSpPr txBox="1"/>
          <p:nvPr/>
        </p:nvSpPr>
        <p:spPr>
          <a:xfrm>
            <a:off x="2459741" y="1379222"/>
            <a:ext cx="4200491" cy="4524315"/>
          </a:xfrm>
          <a:prstGeom prst="rect">
            <a:avLst/>
          </a:prstGeom>
          <a:noFill/>
        </p:spPr>
        <p:txBody>
          <a:bodyPr wrap="square" rtlCol="0">
            <a:spAutoFit/>
          </a:bodyPr>
          <a:lstStyle/>
          <a:p>
            <a:r>
              <a:rPr lang="es-ES" sz="1600" b="1" dirty="0"/>
              <a:t>PRÓXIMOS HITOS</a:t>
            </a:r>
          </a:p>
          <a:p>
            <a:pPr marL="342900" indent="-342900">
              <a:buFont typeface="+mj-lt"/>
              <a:buAutoNum type="arabicPeriod"/>
            </a:pPr>
            <a:r>
              <a:rPr lang="es-ES" sz="1600" dirty="0"/>
              <a:t>Definición de plantillas homogéneas, sencillas y prácticas para la propuesta de acciones y planificación por parte del equipo técnico que sirvan de base para la elaboración del Plan Operativo y la supervisión por parte de la Dirección y la Junta Directiva y la rendición de cuentas a la base social. </a:t>
            </a:r>
          </a:p>
          <a:p>
            <a:pPr marL="342900" indent="-342900">
              <a:buFont typeface="+mj-lt"/>
              <a:buAutoNum type="arabicPeriod"/>
            </a:pPr>
            <a:r>
              <a:rPr lang="es-ES" sz="1600" dirty="0"/>
              <a:t>Validación de las plantillas por parte de la Dirección. </a:t>
            </a:r>
          </a:p>
          <a:p>
            <a:pPr marL="342900" indent="-342900">
              <a:buFont typeface="+mj-lt"/>
              <a:buAutoNum type="arabicPeriod"/>
            </a:pPr>
            <a:r>
              <a:rPr lang="es-ES" sz="1600" dirty="0"/>
              <a:t>Reuniones con el equipo (2 reuniones por persona) para: </a:t>
            </a:r>
          </a:p>
          <a:p>
            <a:pPr marL="800100" lvl="1" indent="-342900">
              <a:buFont typeface="Arial" panose="020B0604020202020204" pitchFamily="34" charset="0"/>
              <a:buChar char="•"/>
            </a:pPr>
            <a:r>
              <a:rPr lang="es-ES" sz="1600" dirty="0"/>
              <a:t>Formular el Plan Operativo conforme al presente Plan. </a:t>
            </a:r>
          </a:p>
          <a:p>
            <a:pPr marL="800100" lvl="1" indent="-342900">
              <a:buFont typeface="Arial" panose="020B0604020202020204" pitchFamily="34" charset="0"/>
              <a:buChar char="•"/>
            </a:pPr>
            <a:r>
              <a:rPr lang="es-ES" sz="1600" dirty="0"/>
              <a:t>Contrastar el borrador de plantillas elaborado anteriormente y hacer los ajustes necesarios. </a:t>
            </a:r>
          </a:p>
        </p:txBody>
      </p:sp>
      <p:sp>
        <p:nvSpPr>
          <p:cNvPr id="2" name="Folded Corner 1"/>
          <p:cNvSpPr/>
          <p:nvPr/>
        </p:nvSpPr>
        <p:spPr>
          <a:xfrm>
            <a:off x="395536" y="1412776"/>
            <a:ext cx="2016224" cy="2664296"/>
          </a:xfrm>
          <a:prstGeom prst="foldedCorner">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extBox 14"/>
          <p:cNvSpPr txBox="1"/>
          <p:nvPr/>
        </p:nvSpPr>
        <p:spPr>
          <a:xfrm>
            <a:off x="443517" y="1451049"/>
            <a:ext cx="1824227" cy="1815882"/>
          </a:xfrm>
          <a:prstGeom prst="rect">
            <a:avLst/>
          </a:prstGeom>
          <a:noFill/>
        </p:spPr>
        <p:txBody>
          <a:bodyPr wrap="square" rtlCol="0">
            <a:spAutoFit/>
          </a:bodyPr>
          <a:lstStyle/>
          <a:p>
            <a:pPr algn="ctr"/>
            <a:r>
              <a:rPr lang="es-ES" sz="1600" dirty="0"/>
              <a:t>MODELO DE SUPERVISIÓN Y RENDICIÓN DE CUENTAS</a:t>
            </a:r>
          </a:p>
          <a:p>
            <a:endParaRPr lang="es-ES" sz="1600" dirty="0"/>
          </a:p>
          <a:p>
            <a:pPr marL="285750" indent="-285750">
              <a:buFont typeface="Arial" panose="020B0604020202020204" pitchFamily="34" charset="0"/>
              <a:buChar char="•"/>
            </a:pPr>
            <a:r>
              <a:rPr lang="es-ES" sz="1600" dirty="0"/>
              <a:t>Dirección</a:t>
            </a:r>
          </a:p>
          <a:p>
            <a:pPr marL="285750" indent="-285750">
              <a:buFont typeface="Arial" panose="020B0604020202020204" pitchFamily="34" charset="0"/>
              <a:buChar char="•"/>
            </a:pPr>
            <a:r>
              <a:rPr lang="es-ES" sz="1600" dirty="0"/>
              <a:t>Junta Directiva</a:t>
            </a:r>
          </a:p>
        </p:txBody>
      </p:sp>
      <p:sp>
        <p:nvSpPr>
          <p:cNvPr id="16" name="Folded Corner 15"/>
          <p:cNvSpPr/>
          <p:nvPr/>
        </p:nvSpPr>
        <p:spPr>
          <a:xfrm>
            <a:off x="6875971" y="1412776"/>
            <a:ext cx="2016224" cy="2664296"/>
          </a:xfrm>
          <a:prstGeom prst="foldedCorner">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extBox 16"/>
          <p:cNvSpPr txBox="1"/>
          <p:nvPr/>
        </p:nvSpPr>
        <p:spPr>
          <a:xfrm>
            <a:off x="6923952" y="1536721"/>
            <a:ext cx="1824227" cy="584775"/>
          </a:xfrm>
          <a:prstGeom prst="rect">
            <a:avLst/>
          </a:prstGeom>
          <a:noFill/>
        </p:spPr>
        <p:txBody>
          <a:bodyPr wrap="square" rtlCol="0">
            <a:spAutoFit/>
          </a:bodyPr>
          <a:lstStyle/>
          <a:p>
            <a:pPr algn="ctr"/>
            <a:r>
              <a:rPr lang="es-ES" sz="1600" dirty="0"/>
              <a:t>PLAN OPERATIVO</a:t>
            </a:r>
          </a:p>
          <a:p>
            <a:pPr algn="ctr"/>
            <a:endParaRPr lang="es-ES" sz="1600" dirty="0"/>
          </a:p>
        </p:txBody>
      </p:sp>
    </p:spTree>
    <p:extLst>
      <p:ext uri="{BB962C8B-B14F-4D97-AF65-F5344CB8AC3E}">
        <p14:creationId xmlns:p14="http://schemas.microsoft.com/office/powerpoint/2010/main" val="4043037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normAutofit/>
          </a:bodyPr>
          <a:lstStyle/>
          <a:p>
            <a:r>
              <a:rPr lang="es-ES" dirty="0"/>
              <a:t>Hitos del Plan de Implantación</a:t>
            </a:r>
          </a:p>
        </p:txBody>
      </p:sp>
      <p:sp>
        <p:nvSpPr>
          <p:cNvPr id="6" name="Rectangle 5"/>
          <p:cNvSpPr/>
          <p:nvPr/>
        </p:nvSpPr>
        <p:spPr>
          <a:xfrm>
            <a:off x="1868239" y="6567155"/>
            <a:ext cx="5561882" cy="246221"/>
          </a:xfrm>
          <a:prstGeom prst="rect">
            <a:avLst/>
          </a:prstGeom>
        </p:spPr>
        <p:txBody>
          <a:bodyPr wrap="square">
            <a:spAutoFit/>
          </a:bodyPr>
          <a:lstStyle/>
          <a:p>
            <a:pPr algn="ctr"/>
            <a:r>
              <a:rPr lang="es-ES" sz="1000" dirty="0"/>
              <a:t>“Reforzar lo que </a:t>
            </a:r>
            <a:r>
              <a:rPr lang="es-ES" sz="1000" u="sng" dirty="0"/>
              <a:t>somos y hacemos</a:t>
            </a:r>
            <a:r>
              <a:rPr lang="es-ES" sz="1000" dirty="0"/>
              <a:t>, nuestra </a:t>
            </a:r>
            <a:r>
              <a:rPr lang="es-ES" sz="1000" u="sng" dirty="0"/>
              <a:t>posición en el entorno</a:t>
            </a:r>
            <a:r>
              <a:rPr lang="es-ES" sz="1000" dirty="0"/>
              <a:t> y </a:t>
            </a:r>
            <a:r>
              <a:rPr lang="es-ES" sz="1000" u="sng" dirty="0"/>
              <a:t>nuestras capacidades</a:t>
            </a:r>
            <a:r>
              <a:rPr lang="es-ES" sz="1000" dirty="0"/>
              <a:t>”. </a:t>
            </a:r>
          </a:p>
        </p:txBody>
      </p:sp>
      <p:sp>
        <p:nvSpPr>
          <p:cNvPr id="7" name="TextBox 6"/>
          <p:cNvSpPr txBox="1"/>
          <p:nvPr/>
        </p:nvSpPr>
        <p:spPr>
          <a:xfrm>
            <a:off x="344003" y="672951"/>
            <a:ext cx="8548192" cy="307777"/>
          </a:xfrm>
          <a:prstGeom prst="rect">
            <a:avLst/>
          </a:prstGeom>
          <a:noFill/>
        </p:spPr>
        <p:txBody>
          <a:bodyPr wrap="square" rtlCol="0">
            <a:spAutoFit/>
          </a:bodyPr>
          <a:lstStyle/>
          <a:p>
            <a:r>
              <a:rPr lang="es-ES" sz="1400" dirty="0">
                <a:solidFill>
                  <a:srgbClr val="FF0000"/>
                </a:solidFill>
              </a:rPr>
              <a:t>EJEMPLO HERRAMIENTA DE GESTIÓN Y SEGUIMIENTO</a:t>
            </a:r>
          </a:p>
        </p:txBody>
      </p:sp>
      <p:pic>
        <p:nvPicPr>
          <p:cNvPr id="4" name="Picture 3"/>
          <p:cNvPicPr>
            <a:picLocks noChangeAspect="1"/>
          </p:cNvPicPr>
          <p:nvPr/>
        </p:nvPicPr>
        <p:blipFill>
          <a:blip r:embed="rId2"/>
          <a:stretch>
            <a:fillRect/>
          </a:stretch>
        </p:blipFill>
        <p:spPr>
          <a:xfrm>
            <a:off x="396552" y="1193874"/>
            <a:ext cx="7991872" cy="2476648"/>
          </a:xfrm>
          <a:prstGeom prst="rect">
            <a:avLst/>
          </a:prstGeom>
        </p:spPr>
      </p:pic>
    </p:spTree>
    <p:extLst>
      <p:ext uri="{BB962C8B-B14F-4D97-AF65-F5344CB8AC3E}">
        <p14:creationId xmlns:p14="http://schemas.microsoft.com/office/powerpoint/2010/main" val="1468103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solidFill>
              <a:srgbClr val="92D050"/>
            </a:solid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6588224" y="5373216"/>
            <a:ext cx="4572000" cy="1169551"/>
          </a:xfrm>
          <a:prstGeom prst="rect">
            <a:avLst/>
          </a:prstGeom>
        </p:spPr>
        <p:txBody>
          <a:bodyPr>
            <a:spAutoFit/>
          </a:bodyPr>
          <a:lstStyle/>
          <a:p>
            <a:pPr fontAlgn="base"/>
            <a:r>
              <a:rPr lang="es-ES" sz="1000" b="1" dirty="0">
                <a:solidFill>
                  <a:schemeClr val="bg1"/>
                </a:solidFill>
                <a:latin typeface="inherit"/>
              </a:rPr>
              <a:t>Solidarios para el Desarrollo</a:t>
            </a:r>
            <a:r>
              <a:rPr lang="es-ES" sz="1000" dirty="0">
                <a:solidFill>
                  <a:schemeClr val="bg1"/>
                </a:solidFill>
                <a:latin typeface="Arial" panose="020B0604020202020204" pitchFamily="34" charset="0"/>
              </a:rPr>
              <a:t>, </a:t>
            </a:r>
          </a:p>
          <a:p>
            <a:pPr fontAlgn="base"/>
            <a:r>
              <a:rPr lang="es-ES" sz="1000" dirty="0">
                <a:solidFill>
                  <a:schemeClr val="bg1"/>
                </a:solidFill>
                <a:latin typeface="Arial" panose="020B0604020202020204" pitchFamily="34" charset="0"/>
              </a:rPr>
              <a:t>Entidad declarada de utilidad pública.</a:t>
            </a:r>
          </a:p>
          <a:p>
            <a:pPr fontAlgn="base"/>
            <a:r>
              <a:rPr lang="es-ES" sz="1000" dirty="0">
                <a:solidFill>
                  <a:schemeClr val="bg1"/>
                </a:solidFill>
                <a:latin typeface="Arial" panose="020B0604020202020204" pitchFamily="34" charset="0"/>
              </a:rPr>
              <a:t>c/ Donoso Cortés, 65</a:t>
            </a:r>
            <a:br>
              <a:rPr lang="es-ES" sz="1000" dirty="0">
                <a:solidFill>
                  <a:schemeClr val="bg1"/>
                </a:solidFill>
                <a:latin typeface="Arial" panose="020B0604020202020204" pitchFamily="34" charset="0"/>
              </a:rPr>
            </a:br>
            <a:r>
              <a:rPr lang="es-ES" sz="1000" dirty="0">
                <a:solidFill>
                  <a:schemeClr val="bg1"/>
                </a:solidFill>
                <a:latin typeface="Arial" panose="020B0604020202020204" pitchFamily="34" charset="0"/>
              </a:rPr>
              <a:t>28015 Madrid</a:t>
            </a:r>
            <a:br>
              <a:rPr lang="es-ES" sz="1000" dirty="0">
                <a:solidFill>
                  <a:schemeClr val="bg1"/>
                </a:solidFill>
                <a:latin typeface="Arial" panose="020B0604020202020204" pitchFamily="34" charset="0"/>
              </a:rPr>
            </a:br>
            <a:r>
              <a:rPr lang="es-ES" sz="1000" dirty="0">
                <a:solidFill>
                  <a:schemeClr val="bg1"/>
                </a:solidFill>
                <a:latin typeface="Arial" panose="020B0604020202020204" pitchFamily="34" charset="0"/>
              </a:rPr>
              <a:t>Teléfono. 902 123 125</a:t>
            </a:r>
            <a:br>
              <a:rPr lang="es-ES" sz="1000" dirty="0">
                <a:solidFill>
                  <a:schemeClr val="bg1"/>
                </a:solidFill>
                <a:latin typeface="Arial" panose="020B0604020202020204" pitchFamily="34" charset="0"/>
              </a:rPr>
            </a:br>
            <a:r>
              <a:rPr lang="es-ES" sz="1000" dirty="0">
                <a:solidFill>
                  <a:schemeClr val="bg1"/>
                </a:solidFill>
                <a:latin typeface="Arial" panose="020B0604020202020204" pitchFamily="34" charset="0"/>
              </a:rPr>
              <a:t>Email: </a:t>
            </a:r>
            <a:r>
              <a:rPr lang="es-ES" sz="1000" dirty="0">
                <a:solidFill>
                  <a:schemeClr val="bg1"/>
                </a:solidFill>
                <a:latin typeface="Arial" panose="020B0604020202020204" pitchFamily="34" charset="0"/>
                <a:hlinkClick r:id="rId2"/>
              </a:rPr>
              <a:t>info@solidarios.org.es</a:t>
            </a:r>
            <a:br>
              <a:rPr lang="es-ES" sz="1000" dirty="0">
                <a:solidFill>
                  <a:schemeClr val="bg1"/>
                </a:solidFill>
                <a:latin typeface="Arial" panose="020B0604020202020204" pitchFamily="34" charset="0"/>
                <a:hlinkClick r:id="rId2"/>
              </a:rPr>
            </a:br>
            <a:r>
              <a:rPr lang="es-ES" sz="1000" dirty="0">
                <a:solidFill>
                  <a:schemeClr val="bg1"/>
                </a:solidFill>
                <a:latin typeface="Arial" panose="020B0604020202020204" pitchFamily="34" charset="0"/>
              </a:rPr>
              <a:t>CIF: G80111644</a:t>
            </a:r>
            <a:endParaRPr lang="es-ES" sz="10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5147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Introducción</a:t>
            </a:r>
          </a:p>
        </p:txBody>
      </p:sp>
      <p:sp>
        <p:nvSpPr>
          <p:cNvPr id="7" name="TextBox 6"/>
          <p:cNvSpPr txBox="1"/>
          <p:nvPr/>
        </p:nvSpPr>
        <p:spPr>
          <a:xfrm>
            <a:off x="323528" y="848901"/>
            <a:ext cx="4824536" cy="2062103"/>
          </a:xfrm>
          <a:prstGeom prst="rect">
            <a:avLst/>
          </a:prstGeom>
          <a:noFill/>
        </p:spPr>
        <p:txBody>
          <a:bodyPr wrap="square" rtlCol="0">
            <a:spAutoFit/>
          </a:bodyPr>
          <a:lstStyle/>
          <a:p>
            <a:r>
              <a:rPr lang="es-ES_tradnl" sz="1600" dirty="0">
                <a:solidFill>
                  <a:schemeClr val="tx1">
                    <a:lumMod val="75000"/>
                    <a:lumOff val="25000"/>
                  </a:schemeClr>
                </a:solidFill>
              </a:rPr>
              <a:t>Solidarios para el Desarrollo y el contexto social en el que se desenvuelve, han sufrido importantes cambios en los últimos seis años, desde la elaboración del anterior Plan Estratégico 2010 – 2014, en octubre del 2009 y en el que participaron la Junta Directiva casi al completo, personal técnico, voluntarios y socios de la organización, con representación de todas las delegaciones.</a:t>
            </a:r>
            <a:endParaRPr lang="es-ES" sz="1600" dirty="0">
              <a:solidFill>
                <a:schemeClr val="tx1">
                  <a:lumMod val="75000"/>
                  <a:lumOff val="25000"/>
                </a:schemeClr>
              </a:solidFill>
            </a:endParaRPr>
          </a:p>
        </p:txBody>
      </p:sp>
      <p:pic>
        <p:nvPicPr>
          <p:cNvPr id="8196" name="Picture 4" descr="Mayores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4797152"/>
            <a:ext cx="289984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ersonas-sin-hogar-voluntarios-solida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9" y="3300517"/>
            <a:ext cx="2899846" cy="147189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entorno-penitenci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314" y="918099"/>
            <a:ext cx="2901661" cy="2396069"/>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5722314" y="918099"/>
            <a:ext cx="2901661" cy="5175197"/>
          </a:xfrm>
          <a:prstGeom prst="rect">
            <a:avLst/>
          </a:prstGeom>
          <a:solidFill>
            <a:srgbClr val="007A37">
              <a:alpha val="77000"/>
            </a:srgbClr>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3246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La decisión de planificar</a:t>
            </a:r>
          </a:p>
        </p:txBody>
      </p:sp>
      <p:sp>
        <p:nvSpPr>
          <p:cNvPr id="7" name="TextBox 6"/>
          <p:cNvSpPr txBox="1"/>
          <p:nvPr/>
        </p:nvSpPr>
        <p:spPr>
          <a:xfrm>
            <a:off x="323528" y="848901"/>
            <a:ext cx="8424936" cy="3046988"/>
          </a:xfrm>
          <a:prstGeom prst="rect">
            <a:avLst/>
          </a:prstGeom>
          <a:noFill/>
        </p:spPr>
        <p:txBody>
          <a:bodyPr wrap="square" rtlCol="0">
            <a:spAutoFit/>
          </a:bodyPr>
          <a:lstStyle/>
          <a:p>
            <a:r>
              <a:rPr lang="es-ES_tradnl" sz="1600" dirty="0"/>
              <a:t>Es en este momento cuando el nuevo órgano de gobierno decide elaborar el Plan Estratégico 2017 – 2020 para que sirva de guía a toda la organización y le ayude a determinar los objetivos estratégicos y operativos establecidos y definir la mejor forma de conseguirlos.</a:t>
            </a:r>
            <a:endParaRPr lang="es-ES" sz="1600" dirty="0"/>
          </a:p>
          <a:p>
            <a:r>
              <a:rPr lang="es-ES_tradnl" sz="1600" dirty="0"/>
              <a:t> </a:t>
            </a:r>
            <a:endParaRPr lang="es-ES" sz="1600" dirty="0"/>
          </a:p>
          <a:p>
            <a:r>
              <a:rPr lang="es-ES_tradnl" sz="1600" dirty="0"/>
              <a:t>Se trata de definir claramente qué es lo que quiere ser SOLIDARIOS en el 2020, cómo y con quién y con qué recursos hacerlo. Se quiere aprovechar este momento en el que la organización aborda un período de estabilidad y con expectativas de crecimiento, para hacer una reflexión profunda sobre </a:t>
            </a:r>
            <a:r>
              <a:rPr lang="es-ES_tradnl" sz="1600" b="1" dirty="0"/>
              <a:t>¿dónde estamos?</a:t>
            </a:r>
            <a:r>
              <a:rPr lang="es-ES_tradnl" sz="1600" dirty="0"/>
              <a:t>, analizando la situación actual y describiendo todos los temas que considera clave, </a:t>
            </a:r>
            <a:r>
              <a:rPr lang="es-ES_tradnl" sz="1600" b="1" dirty="0"/>
              <a:t>¿dónde queremos llegar?</a:t>
            </a:r>
            <a:r>
              <a:rPr lang="es-ES_tradnl" sz="1600" dirty="0"/>
              <a:t>, analizando cómo y en qué posicionamiento nos gustaría ver a la organización en 2020, y reflexionar sobre </a:t>
            </a:r>
            <a:r>
              <a:rPr lang="es-ES_tradnl" sz="1600" b="1" dirty="0"/>
              <a:t>¿qué tenemos que hacer para conseguirlo, con qué recursos y con qué alianzas?, </a:t>
            </a:r>
            <a:r>
              <a:rPr lang="es-ES_tradnl" sz="1600" dirty="0"/>
              <a:t>estableciendo las personas, los recursos, las capacidades y las alianzas que nos permitirán conseguirlo. </a:t>
            </a:r>
            <a:endParaRPr lang="es-ES" sz="1600" dirty="0"/>
          </a:p>
        </p:txBody>
      </p:sp>
      <p:pic>
        <p:nvPicPr>
          <p:cNvPr id="10242" name="Picture 2" descr="Imprim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05064"/>
            <a:ext cx="6984776" cy="258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8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Nuestra identidad</a:t>
            </a:r>
          </a:p>
        </p:txBody>
      </p:sp>
      <p:sp>
        <p:nvSpPr>
          <p:cNvPr id="7" name="TextBox 6"/>
          <p:cNvSpPr txBox="1"/>
          <p:nvPr/>
        </p:nvSpPr>
        <p:spPr>
          <a:xfrm>
            <a:off x="72008" y="692696"/>
            <a:ext cx="9036496" cy="7232749"/>
          </a:xfrm>
          <a:prstGeom prst="rect">
            <a:avLst/>
          </a:prstGeom>
          <a:noFill/>
        </p:spPr>
        <p:txBody>
          <a:bodyPr wrap="square" numCol="2" rtlCol="0">
            <a:spAutoFit/>
          </a:bodyPr>
          <a:lstStyle/>
          <a:p>
            <a:pPr marL="266700"/>
            <a:r>
              <a:rPr lang="es-ES_tradnl" sz="1600" dirty="0"/>
              <a:t>Solidarios entra el año que viene en la treintena. Nace en la Facultad de Ciencias de la Información de la Complutense, donde el profesor García Fajardo arrancó un seminario titulado ‘Solidaridad’. Dos años después ya éramos “Solidarios”, registrados como una de la asociaciones emergentes del momento. La hipótesis de partida era “a dos kilómetros del aula, hay gente que sufre y no somos ajenos”. El discurso se fue conformando siempre un paso por detrás de la experiencia. Acción, reflexión, formación, acción. Hospital, cárcel, </a:t>
            </a:r>
            <a:r>
              <a:rPr lang="es-ES_tradnl" sz="1600" dirty="0" err="1"/>
              <a:t>Cottolengo</a:t>
            </a:r>
            <a:r>
              <a:rPr lang="es-ES_tradnl" sz="1600" dirty="0"/>
              <a:t>, calle, residencia… seminario, conferencia, manual, artículo. Pronto se unieron grupos en universidades de Sevilla, Granada, Murcia y otras muchas.</a:t>
            </a:r>
            <a:endParaRPr lang="es-ES" sz="1600" dirty="0"/>
          </a:p>
          <a:p>
            <a:pPr marL="266700"/>
            <a:r>
              <a:rPr lang="es-ES_tradnl" sz="1600" dirty="0"/>
              <a:t> </a:t>
            </a:r>
            <a:endParaRPr lang="es-ES" sz="1600" dirty="0"/>
          </a:p>
          <a:p>
            <a:pPr marL="266700"/>
            <a:r>
              <a:rPr lang="es-ES_tradnl" sz="1600" dirty="0"/>
              <a:t>Solidarios es todas y cada una de las personas voluntarias y colaboradoras aliadas contra el dolor, la exclusión y la soledad. Y los que sufren, también son Solidarios. La acción social va acompañada de comunicación, sensibilización e incidencia. Con prejuicios e ignorancia no mejoramos ni transformamos. Hay unas razones para la exclusión, una causa sobre la que actuar y buscar alternativas.</a:t>
            </a:r>
          </a:p>
          <a:p>
            <a:pPr marL="266700"/>
            <a:endParaRPr lang="es-ES_tradnl" sz="1600" dirty="0"/>
          </a:p>
          <a:p>
            <a:pPr marL="266700"/>
            <a:endParaRPr lang="es-ES_tradnl" sz="1600" dirty="0"/>
          </a:p>
          <a:p>
            <a:pPr marL="266700"/>
            <a:endParaRPr lang="es-ES_tradnl" sz="1600" dirty="0"/>
          </a:p>
          <a:p>
            <a:pPr marL="266700"/>
            <a:r>
              <a:rPr lang="es-ES_tradnl" sz="1600" dirty="0"/>
              <a:t>Buscamos un pensamiento arremangado con la realidad, ni activismo loco ni parálisis por análisis. Sentido común y sentido de la responsabilidad.</a:t>
            </a:r>
            <a:endParaRPr lang="es-ES" sz="1600" dirty="0"/>
          </a:p>
          <a:p>
            <a:pPr marL="266700"/>
            <a:r>
              <a:rPr lang="es-ES_tradnl" sz="1600" dirty="0"/>
              <a:t> </a:t>
            </a:r>
            <a:endParaRPr lang="es-ES" sz="1600" dirty="0"/>
          </a:p>
          <a:p>
            <a:pPr marL="266700"/>
            <a:r>
              <a:rPr lang="es-ES_tradnl" sz="1600" dirty="0"/>
              <a:t>Solidarios tiene entre sus fines la realización de actividades que redunden en beneficio de las personas en riesgo, a través de la promoción del voluntariado y de una ciudadanía activa, responsable con una necesaria transformación social que nos acerque a la igualdad de derechos y oportunidades.</a:t>
            </a:r>
          </a:p>
          <a:p>
            <a:pPr marL="266700"/>
            <a:endParaRPr lang="es-ES" sz="1600" dirty="0"/>
          </a:p>
          <a:p>
            <a:pPr marL="266700"/>
            <a:r>
              <a:rPr lang="es-ES_tradnl" sz="1600" dirty="0"/>
              <a:t>Todo lo anterior, conforma un modelo de voluntariado seña de identidad de Solidarios. Un voluntariado adulto, responsable, comprometido, participativo, para todos, un voluntariado reflexivo y formado, con apoyos profesionales y con iniciativa personal, movilizador y batallador. Un voluntariado donde la acción individual tenga su reflejo en la acción colectiva organizada, y que trabaje al lado de otros actores sociales.</a:t>
            </a:r>
          </a:p>
          <a:p>
            <a:pPr marL="266700"/>
            <a:endParaRPr lang="es-ES_tradnl" sz="1600" dirty="0"/>
          </a:p>
          <a:p>
            <a:pPr marL="266700"/>
            <a:r>
              <a:rPr lang="es-ES_tradnl" sz="1600" dirty="0"/>
              <a:t>Solidarios promueve una idea de democracia ancha e intensa, que de manera horizontal y ramificada se convierta en motor de cambio y transformación.</a:t>
            </a:r>
          </a:p>
          <a:p>
            <a:pPr marL="266700"/>
            <a:endParaRPr lang="es-ES" sz="1600" dirty="0"/>
          </a:p>
          <a:p>
            <a:pPr marL="266700"/>
            <a:r>
              <a:rPr lang="es-ES_tradnl" sz="1600" dirty="0"/>
              <a:t> </a:t>
            </a:r>
            <a:endParaRPr lang="es-ES" sz="1600" dirty="0"/>
          </a:p>
        </p:txBody>
      </p:sp>
    </p:spTree>
    <p:extLst>
      <p:ext uri="{BB962C8B-B14F-4D97-AF65-F5344CB8AC3E}">
        <p14:creationId xmlns:p14="http://schemas.microsoft.com/office/powerpoint/2010/main" val="169736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Nuestra identidad</a:t>
            </a:r>
          </a:p>
        </p:txBody>
      </p:sp>
      <p:sp>
        <p:nvSpPr>
          <p:cNvPr id="18" name="TextBox 17"/>
          <p:cNvSpPr txBox="1"/>
          <p:nvPr/>
        </p:nvSpPr>
        <p:spPr>
          <a:xfrm>
            <a:off x="323528" y="692696"/>
            <a:ext cx="8280920" cy="3754874"/>
          </a:xfrm>
          <a:prstGeom prst="rect">
            <a:avLst/>
          </a:prstGeom>
          <a:noFill/>
        </p:spPr>
        <p:txBody>
          <a:bodyPr wrap="square" rtlCol="0">
            <a:spAutoFit/>
          </a:bodyPr>
          <a:lstStyle/>
          <a:p>
            <a:r>
              <a:rPr lang="es-ES_tradnl" sz="1400" dirty="0"/>
              <a:t>La filosofía de la organización se refleja en los valores que definen la forma en que la organización desempeña sus actividades. Estos valores son conocidos por todos los miembros y están a disposición pública en la web de la organización.</a:t>
            </a:r>
            <a:endParaRPr lang="es-ES" sz="1400" dirty="0"/>
          </a:p>
          <a:p>
            <a:r>
              <a:rPr lang="es-ES_tradnl" sz="1400" dirty="0"/>
              <a:t> </a:t>
            </a:r>
            <a:endParaRPr lang="es-ES" sz="1400" dirty="0"/>
          </a:p>
          <a:p>
            <a:pPr>
              <a:tabLst>
                <a:tab pos="355600" algn="l"/>
              </a:tabLst>
            </a:pPr>
            <a:r>
              <a:rPr lang="es-ES_tradnl" sz="1400" dirty="0"/>
              <a:t>1.	Voluntariado no asistencial, participativo y crítico. El compromiso es su rasgo esencial.</a:t>
            </a:r>
            <a:endParaRPr lang="es-ES" sz="1400" dirty="0"/>
          </a:p>
          <a:p>
            <a:pPr>
              <a:tabLst>
                <a:tab pos="355600" algn="l"/>
              </a:tabLst>
            </a:pPr>
            <a:r>
              <a:rPr lang="es-ES_tradnl" sz="1400" dirty="0"/>
              <a:t>2.	Reconocimiento de que el verdadero protagonista es la persona excluida.</a:t>
            </a:r>
            <a:endParaRPr lang="es-ES" sz="1400" dirty="0"/>
          </a:p>
          <a:p>
            <a:pPr>
              <a:tabLst>
                <a:tab pos="355600" algn="l"/>
              </a:tabLst>
            </a:pPr>
            <a:r>
              <a:rPr lang="es-ES_tradnl" sz="1400" dirty="0"/>
              <a:t>3.	Formación del voluntariado, continua y de calidad, paralela a la acción voluntaria.</a:t>
            </a:r>
            <a:endParaRPr lang="es-ES" sz="1400" dirty="0"/>
          </a:p>
          <a:p>
            <a:pPr>
              <a:tabLst>
                <a:tab pos="355600" algn="l"/>
              </a:tabLst>
            </a:pPr>
            <a:r>
              <a:rPr lang="es-ES_tradnl" sz="1400" dirty="0"/>
              <a:t>4.	Vinculación a la Universidad, como origen y como marca de identidad.</a:t>
            </a:r>
            <a:endParaRPr lang="es-ES" sz="1400" dirty="0"/>
          </a:p>
          <a:p>
            <a:pPr>
              <a:tabLst>
                <a:tab pos="355600" algn="l"/>
              </a:tabLst>
            </a:pPr>
            <a:r>
              <a:rPr lang="es-ES_tradnl" sz="1400" dirty="0"/>
              <a:t>5.	Sin vinculación religiosa ni </a:t>
            </a:r>
            <a:r>
              <a:rPr lang="es-ES_tradnl" sz="1400" dirty="0" smtClean="0"/>
              <a:t>partidista.</a:t>
            </a:r>
            <a:endParaRPr lang="es-ES" sz="1400" dirty="0"/>
          </a:p>
          <a:p>
            <a:pPr>
              <a:tabLst>
                <a:tab pos="355600" algn="l"/>
              </a:tabLst>
            </a:pPr>
            <a:r>
              <a:rPr lang="es-ES_tradnl" sz="1400" dirty="0"/>
              <a:t>6.	Cooperación inter-institucional, trabajo en red y alianzas.</a:t>
            </a:r>
            <a:endParaRPr lang="es-ES" sz="1400" dirty="0"/>
          </a:p>
          <a:p>
            <a:pPr>
              <a:tabLst>
                <a:tab pos="355600" algn="l"/>
              </a:tabLst>
            </a:pPr>
            <a:r>
              <a:rPr lang="es-ES_tradnl" sz="1400" dirty="0"/>
              <a:t>7.	Justicia social con enfoque de derechos.</a:t>
            </a:r>
            <a:endParaRPr lang="es-ES" sz="1400" dirty="0"/>
          </a:p>
          <a:p>
            <a:pPr>
              <a:tabLst>
                <a:tab pos="355600" algn="l"/>
              </a:tabLst>
            </a:pPr>
            <a:r>
              <a:rPr lang="es-ES_tradnl" sz="1400" dirty="0"/>
              <a:t>8.	Participación de la base social y de las personas excluidas.</a:t>
            </a:r>
            <a:endParaRPr lang="es-ES" sz="1400" dirty="0"/>
          </a:p>
          <a:p>
            <a:pPr>
              <a:tabLst>
                <a:tab pos="355600" algn="l"/>
              </a:tabLst>
            </a:pPr>
            <a:r>
              <a:rPr lang="es-ES_tradnl" sz="1400" dirty="0"/>
              <a:t>9.	Exigencia de transparencia y buen gobierno.</a:t>
            </a:r>
            <a:endParaRPr lang="es-ES" sz="1400" dirty="0"/>
          </a:p>
          <a:p>
            <a:pPr marL="342900" indent="-342900">
              <a:buAutoNum type="arabicPeriod" startAt="10"/>
              <a:tabLst>
                <a:tab pos="355600" algn="l"/>
              </a:tabLst>
            </a:pPr>
            <a:r>
              <a:rPr lang="es-ES_tradnl" sz="1400" dirty="0"/>
              <a:t>Vocación de mejora, excelencia e innovación.</a:t>
            </a:r>
          </a:p>
          <a:p>
            <a:pPr marL="342900" indent="-342900">
              <a:buAutoNum type="arabicPeriod" startAt="10"/>
              <a:tabLst>
                <a:tab pos="355600" algn="l"/>
              </a:tabLst>
            </a:pPr>
            <a:r>
              <a:rPr lang="es-ES_tradnl" sz="1400" dirty="0"/>
              <a:t>Voluntariado incluyente, para cualquier persona.</a:t>
            </a:r>
            <a:endParaRPr lang="es-ES" sz="1400" dirty="0"/>
          </a:p>
          <a:p>
            <a:r>
              <a:rPr lang="es-ES_tradnl" sz="1400" dirty="0"/>
              <a:t> </a:t>
            </a:r>
            <a:endParaRPr lang="es-ES" sz="1400" dirty="0"/>
          </a:p>
          <a:p>
            <a:endParaRPr lang="es-ES" sz="1400"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734" y="3501008"/>
            <a:ext cx="4857143" cy="2980952"/>
          </a:xfrm>
          <a:prstGeom prst="rect">
            <a:avLst/>
          </a:prstGeom>
        </p:spPr>
      </p:pic>
    </p:spTree>
    <p:extLst>
      <p:ext uri="{BB962C8B-B14F-4D97-AF65-F5344CB8AC3E}">
        <p14:creationId xmlns:p14="http://schemas.microsoft.com/office/powerpoint/2010/main" val="66372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02630"/>
            <a:ext cx="8229600" cy="490066"/>
          </a:xfrm>
        </p:spPr>
        <p:txBody>
          <a:bodyPr/>
          <a:lstStyle/>
          <a:p>
            <a:r>
              <a:rPr lang="es-ES" dirty="0"/>
              <a:t>El proceso del Plan</a:t>
            </a:r>
          </a:p>
        </p:txBody>
      </p:sp>
      <p:sp>
        <p:nvSpPr>
          <p:cNvPr id="7" name="TextBox 6"/>
          <p:cNvSpPr txBox="1"/>
          <p:nvPr/>
        </p:nvSpPr>
        <p:spPr>
          <a:xfrm>
            <a:off x="72008" y="692696"/>
            <a:ext cx="9036496" cy="338554"/>
          </a:xfrm>
          <a:prstGeom prst="rect">
            <a:avLst/>
          </a:prstGeom>
          <a:noFill/>
        </p:spPr>
        <p:txBody>
          <a:bodyPr wrap="square" numCol="1" rtlCol="0">
            <a:spAutoFit/>
          </a:bodyPr>
          <a:lstStyle/>
          <a:p>
            <a:pPr marL="266700"/>
            <a:r>
              <a:rPr lang="es-ES_tradnl" sz="1600" dirty="0"/>
              <a:t>El Plan Estratégico se ha elaborado siguiendo los siguientes pasos: </a:t>
            </a:r>
            <a:endParaRPr lang="es-ES" sz="1600" dirty="0"/>
          </a:p>
        </p:txBody>
      </p:sp>
      <p:grpSp>
        <p:nvGrpSpPr>
          <p:cNvPr id="34" name="Group 33"/>
          <p:cNvGrpSpPr/>
          <p:nvPr/>
        </p:nvGrpSpPr>
        <p:grpSpPr>
          <a:xfrm>
            <a:off x="467544" y="2204864"/>
            <a:ext cx="8223989" cy="2724334"/>
            <a:chOff x="467544" y="2204864"/>
            <a:chExt cx="8223989" cy="2724334"/>
          </a:xfrm>
        </p:grpSpPr>
        <p:sp>
          <p:nvSpPr>
            <p:cNvPr id="26" name="Chevron 25"/>
            <p:cNvSpPr/>
            <p:nvPr/>
          </p:nvSpPr>
          <p:spPr>
            <a:xfrm>
              <a:off x="3541666" y="2204864"/>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7" name="Chevron 26"/>
            <p:cNvSpPr/>
            <p:nvPr/>
          </p:nvSpPr>
          <p:spPr>
            <a:xfrm>
              <a:off x="5180040" y="2221416"/>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8" name="Chevron 27"/>
            <p:cNvSpPr/>
            <p:nvPr/>
          </p:nvSpPr>
          <p:spPr>
            <a:xfrm>
              <a:off x="6811269" y="2204864"/>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 name="Pentagon 2"/>
            <p:cNvSpPr/>
            <p:nvPr/>
          </p:nvSpPr>
          <p:spPr>
            <a:xfrm>
              <a:off x="467544" y="2204864"/>
              <a:ext cx="1728192" cy="754920"/>
            </a:xfrm>
            <a:prstGeom prst="homePlate">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 name="Chevron 3"/>
            <p:cNvSpPr/>
            <p:nvPr/>
          </p:nvSpPr>
          <p:spPr>
            <a:xfrm>
              <a:off x="1907704" y="2204864"/>
              <a:ext cx="1880264" cy="754920"/>
            </a:xfrm>
            <a:prstGeom prst="chevron">
              <a:avLst/>
            </a:prstGeom>
            <a:solidFill>
              <a:schemeClr val="bg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6" name="TextBox 5"/>
            <p:cNvSpPr txBox="1"/>
            <p:nvPr/>
          </p:nvSpPr>
          <p:spPr>
            <a:xfrm>
              <a:off x="611560" y="2429599"/>
              <a:ext cx="1368152" cy="338554"/>
            </a:xfrm>
            <a:prstGeom prst="rect">
              <a:avLst/>
            </a:prstGeom>
            <a:noFill/>
          </p:spPr>
          <p:txBody>
            <a:bodyPr wrap="square" rtlCol="0">
              <a:spAutoFit/>
            </a:bodyPr>
            <a:lstStyle/>
            <a:p>
              <a:r>
                <a:rPr lang="es-ES" sz="1600" dirty="0"/>
                <a:t>Diagnóstico</a:t>
              </a:r>
            </a:p>
          </p:txBody>
        </p:sp>
        <p:sp>
          <p:nvSpPr>
            <p:cNvPr id="11" name="TextBox 10"/>
            <p:cNvSpPr txBox="1"/>
            <p:nvPr/>
          </p:nvSpPr>
          <p:spPr>
            <a:xfrm>
              <a:off x="2411760" y="2276872"/>
              <a:ext cx="1368152" cy="584775"/>
            </a:xfrm>
            <a:prstGeom prst="rect">
              <a:avLst/>
            </a:prstGeom>
            <a:noFill/>
          </p:spPr>
          <p:txBody>
            <a:bodyPr wrap="square" rtlCol="0">
              <a:spAutoFit/>
            </a:bodyPr>
            <a:lstStyle/>
            <a:p>
              <a:r>
                <a:rPr lang="es-ES" sz="1600" dirty="0"/>
                <a:t>Definición estratégica</a:t>
              </a:r>
            </a:p>
          </p:txBody>
        </p:sp>
        <p:sp>
          <p:nvSpPr>
            <p:cNvPr id="12" name="TextBox 11"/>
            <p:cNvSpPr txBox="1"/>
            <p:nvPr/>
          </p:nvSpPr>
          <p:spPr>
            <a:xfrm>
              <a:off x="3995936" y="2276872"/>
              <a:ext cx="1368152" cy="584775"/>
            </a:xfrm>
            <a:prstGeom prst="rect">
              <a:avLst/>
            </a:prstGeom>
            <a:noFill/>
          </p:spPr>
          <p:txBody>
            <a:bodyPr wrap="square" rtlCol="0">
              <a:spAutoFit/>
            </a:bodyPr>
            <a:lstStyle/>
            <a:p>
              <a:r>
                <a:rPr lang="es-ES" sz="1600" dirty="0"/>
                <a:t>Contraste base social</a:t>
              </a:r>
            </a:p>
          </p:txBody>
        </p:sp>
        <p:sp>
          <p:nvSpPr>
            <p:cNvPr id="13" name="TextBox 12"/>
            <p:cNvSpPr txBox="1"/>
            <p:nvPr/>
          </p:nvSpPr>
          <p:spPr>
            <a:xfrm>
              <a:off x="5580112" y="2442374"/>
              <a:ext cx="1368152" cy="338554"/>
            </a:xfrm>
            <a:prstGeom prst="rect">
              <a:avLst/>
            </a:prstGeom>
            <a:noFill/>
          </p:spPr>
          <p:txBody>
            <a:bodyPr wrap="square" rtlCol="0">
              <a:spAutoFit/>
            </a:bodyPr>
            <a:lstStyle/>
            <a:p>
              <a:r>
                <a:rPr lang="es-ES" sz="1600" dirty="0"/>
                <a:t>Aprobación</a:t>
              </a:r>
            </a:p>
          </p:txBody>
        </p:sp>
        <p:sp>
          <p:nvSpPr>
            <p:cNvPr id="15" name="TextBox 14"/>
            <p:cNvSpPr txBox="1"/>
            <p:nvPr/>
          </p:nvSpPr>
          <p:spPr>
            <a:xfrm>
              <a:off x="7236296" y="2442374"/>
              <a:ext cx="1368152" cy="338554"/>
            </a:xfrm>
            <a:prstGeom prst="rect">
              <a:avLst/>
            </a:prstGeom>
            <a:noFill/>
          </p:spPr>
          <p:txBody>
            <a:bodyPr wrap="square" rtlCol="0">
              <a:spAutoFit/>
            </a:bodyPr>
            <a:lstStyle/>
            <a:p>
              <a:r>
                <a:rPr lang="es-ES" sz="1600" dirty="0"/>
                <a:t>Implantación</a:t>
              </a:r>
            </a:p>
          </p:txBody>
        </p:sp>
        <p:sp>
          <p:nvSpPr>
            <p:cNvPr id="16" name="TextBox 15"/>
            <p:cNvSpPr txBox="1"/>
            <p:nvPr/>
          </p:nvSpPr>
          <p:spPr>
            <a:xfrm>
              <a:off x="467544" y="3068960"/>
              <a:ext cx="1512168" cy="1200329"/>
            </a:xfrm>
            <a:prstGeom prst="rect">
              <a:avLst/>
            </a:prstGeom>
            <a:noFill/>
          </p:spPr>
          <p:txBody>
            <a:bodyPr wrap="square" rtlCol="0">
              <a:spAutoFit/>
            </a:bodyPr>
            <a:lstStyle/>
            <a:p>
              <a:pPr marL="285750" indent="-285750">
                <a:buFont typeface="Arial" panose="020B0604020202020204" pitchFamily="34" charset="0"/>
                <a:buChar char="•"/>
              </a:pPr>
              <a:r>
                <a:rPr lang="es-ES" sz="1200" dirty="0"/>
                <a:t>Programa Reinvéntate</a:t>
              </a:r>
            </a:p>
            <a:p>
              <a:pPr marL="285750" indent="-285750">
                <a:buFont typeface="Arial" panose="020B0604020202020204" pitchFamily="34" charset="0"/>
                <a:buChar char="•"/>
              </a:pPr>
              <a:r>
                <a:rPr lang="es-ES" sz="1200" dirty="0"/>
                <a:t>Análisis </a:t>
              </a:r>
              <a:r>
                <a:rPr lang="es-ES" sz="1200" dirty="0" smtClean="0"/>
                <a:t>dirección, equipo y JD</a:t>
              </a:r>
              <a:endParaRPr lang="es-ES" sz="1200" dirty="0"/>
            </a:p>
            <a:p>
              <a:pPr marL="285750" indent="-285750">
                <a:buFont typeface="Arial" panose="020B0604020202020204" pitchFamily="34" charset="0"/>
                <a:buChar char="•"/>
              </a:pPr>
              <a:endParaRPr lang="es-ES" sz="1200" dirty="0"/>
            </a:p>
          </p:txBody>
        </p:sp>
        <p:sp>
          <p:nvSpPr>
            <p:cNvPr id="17" name="TextBox 16"/>
            <p:cNvSpPr txBox="1"/>
            <p:nvPr/>
          </p:nvSpPr>
          <p:spPr>
            <a:xfrm>
              <a:off x="1835696" y="3068960"/>
              <a:ext cx="1720136" cy="1200329"/>
            </a:xfrm>
            <a:prstGeom prst="rect">
              <a:avLst/>
            </a:prstGeom>
            <a:noFill/>
          </p:spPr>
          <p:txBody>
            <a:bodyPr wrap="square" rtlCol="0">
              <a:spAutoFit/>
            </a:bodyPr>
            <a:lstStyle/>
            <a:p>
              <a:pPr marL="285750" indent="-285750">
                <a:buFont typeface="Arial" panose="020B0604020202020204" pitchFamily="34" charset="0"/>
                <a:buChar char="•"/>
              </a:pPr>
              <a:r>
                <a:rPr lang="es-ES" sz="1200" dirty="0"/>
                <a:t>Sesiones dirección, equipo y miembros JD</a:t>
              </a:r>
            </a:p>
            <a:p>
              <a:pPr marL="285750" indent="-285750">
                <a:buFont typeface="Arial" panose="020B0604020202020204" pitchFamily="34" charset="0"/>
                <a:buChar char="•"/>
              </a:pPr>
              <a:r>
                <a:rPr lang="es-ES" sz="1200" dirty="0"/>
                <a:t>Sesiones en Encuentro</a:t>
              </a:r>
            </a:p>
            <a:p>
              <a:pPr marL="285750" indent="-285750">
                <a:buFont typeface="Arial" panose="020B0604020202020204" pitchFamily="34" charset="0"/>
                <a:buChar char="•"/>
              </a:pPr>
              <a:endParaRPr lang="es-ES" sz="1200" dirty="0"/>
            </a:p>
          </p:txBody>
        </p:sp>
        <p:sp>
          <p:nvSpPr>
            <p:cNvPr id="18" name="TextBox 17"/>
            <p:cNvSpPr txBox="1"/>
            <p:nvPr/>
          </p:nvSpPr>
          <p:spPr>
            <a:xfrm>
              <a:off x="3635896" y="3068960"/>
              <a:ext cx="1512168" cy="1384995"/>
            </a:xfrm>
            <a:prstGeom prst="rect">
              <a:avLst/>
            </a:prstGeom>
            <a:noFill/>
          </p:spPr>
          <p:txBody>
            <a:bodyPr wrap="square" rtlCol="0">
              <a:spAutoFit/>
            </a:bodyPr>
            <a:lstStyle/>
            <a:p>
              <a:pPr marL="285750" indent="-285750">
                <a:buFont typeface="Arial" panose="020B0604020202020204" pitchFamily="34" charset="0"/>
                <a:buChar char="•"/>
              </a:pPr>
              <a:r>
                <a:rPr lang="es-ES" sz="1200" dirty="0"/>
                <a:t>Sesiones en Encuentros</a:t>
              </a:r>
            </a:p>
            <a:p>
              <a:pPr marL="285750" indent="-285750">
                <a:buFont typeface="Arial" panose="020B0604020202020204" pitchFamily="34" charset="0"/>
                <a:buChar char="•"/>
              </a:pPr>
              <a:r>
                <a:rPr lang="es-ES" sz="1200" dirty="0"/>
                <a:t>Difusión a </a:t>
              </a:r>
              <a:r>
                <a:rPr lang="es-ES" sz="1200" dirty="0" smtClean="0"/>
                <a:t>base social del borrador</a:t>
              </a:r>
            </a:p>
            <a:p>
              <a:pPr marL="285750" indent="-285750">
                <a:buFont typeface="Arial" panose="020B0604020202020204" pitchFamily="34" charset="0"/>
                <a:buChar char="•"/>
              </a:pPr>
              <a:r>
                <a:rPr lang="es-ES" sz="1200" dirty="0" smtClean="0"/>
                <a:t>Recepción de sugerencias</a:t>
              </a:r>
              <a:endParaRPr lang="es-ES" sz="1200" dirty="0"/>
            </a:p>
          </p:txBody>
        </p:sp>
        <p:sp>
          <p:nvSpPr>
            <p:cNvPr id="19" name="TextBox 18"/>
            <p:cNvSpPr txBox="1"/>
            <p:nvPr/>
          </p:nvSpPr>
          <p:spPr>
            <a:xfrm>
              <a:off x="5364088" y="3068960"/>
              <a:ext cx="1512168" cy="646331"/>
            </a:xfrm>
            <a:prstGeom prst="rect">
              <a:avLst/>
            </a:prstGeom>
            <a:noFill/>
          </p:spPr>
          <p:txBody>
            <a:bodyPr wrap="square" rtlCol="0">
              <a:spAutoFit/>
            </a:bodyPr>
            <a:lstStyle/>
            <a:p>
              <a:pPr marL="285750" indent="-285750">
                <a:buFont typeface="Arial" panose="020B0604020202020204" pitchFamily="34" charset="0"/>
                <a:buChar char="•"/>
              </a:pPr>
              <a:r>
                <a:rPr lang="es-ES" sz="1200" dirty="0"/>
                <a:t>Junta Directiva</a:t>
              </a:r>
            </a:p>
            <a:p>
              <a:pPr marL="285750" indent="-285750">
                <a:buFont typeface="Arial" panose="020B0604020202020204" pitchFamily="34" charset="0"/>
                <a:buChar char="•"/>
              </a:pPr>
              <a:r>
                <a:rPr lang="es-ES" sz="1200" dirty="0"/>
                <a:t>Asamblea </a:t>
              </a:r>
              <a:r>
                <a:rPr lang="es-ES" sz="1200" dirty="0" smtClean="0"/>
                <a:t> de </a:t>
              </a:r>
              <a:r>
                <a:rPr lang="es-ES" sz="1200" dirty="0"/>
                <a:t>Socios</a:t>
              </a:r>
            </a:p>
          </p:txBody>
        </p:sp>
        <p:sp>
          <p:nvSpPr>
            <p:cNvPr id="20" name="TextBox 19"/>
            <p:cNvSpPr txBox="1"/>
            <p:nvPr/>
          </p:nvSpPr>
          <p:spPr>
            <a:xfrm>
              <a:off x="7164288" y="3068960"/>
              <a:ext cx="1512168" cy="1200329"/>
            </a:xfrm>
            <a:prstGeom prst="rect">
              <a:avLst/>
            </a:prstGeom>
            <a:noFill/>
          </p:spPr>
          <p:txBody>
            <a:bodyPr wrap="square" rtlCol="0">
              <a:spAutoFit/>
            </a:bodyPr>
            <a:lstStyle/>
            <a:p>
              <a:pPr marL="285750" indent="-285750">
                <a:buFont typeface="Arial" panose="020B0604020202020204" pitchFamily="34" charset="0"/>
                <a:buChar char="•"/>
              </a:pPr>
              <a:r>
                <a:rPr lang="es-ES" sz="1200" dirty="0"/>
                <a:t>Plan de implantación</a:t>
              </a:r>
            </a:p>
            <a:p>
              <a:pPr marL="285750" indent="-285750">
                <a:buFont typeface="Arial" panose="020B0604020202020204" pitchFamily="34" charset="0"/>
                <a:buChar char="•"/>
              </a:pPr>
              <a:r>
                <a:rPr lang="es-ES" sz="1200" dirty="0"/>
                <a:t>Planes operativos</a:t>
              </a:r>
            </a:p>
            <a:p>
              <a:pPr marL="285750" indent="-285750">
                <a:buFont typeface="Arial" panose="020B0604020202020204" pitchFamily="34" charset="0"/>
                <a:buChar char="•"/>
              </a:pPr>
              <a:r>
                <a:rPr lang="es-ES" sz="1200" dirty="0"/>
                <a:t>Supervisión</a:t>
              </a:r>
            </a:p>
            <a:p>
              <a:pPr marL="285750" indent="-285750">
                <a:buFont typeface="Arial" panose="020B0604020202020204" pitchFamily="34" charset="0"/>
                <a:buChar char="•"/>
              </a:pPr>
              <a:r>
                <a:rPr lang="es-ES" sz="1200" dirty="0"/>
                <a:t>Transparencia</a:t>
              </a:r>
            </a:p>
          </p:txBody>
        </p:sp>
        <p:sp>
          <p:nvSpPr>
            <p:cNvPr id="21" name="TextBox 20"/>
            <p:cNvSpPr txBox="1"/>
            <p:nvPr/>
          </p:nvSpPr>
          <p:spPr>
            <a:xfrm>
              <a:off x="611560" y="4269289"/>
              <a:ext cx="1080120" cy="276999"/>
            </a:xfrm>
            <a:prstGeom prst="rect">
              <a:avLst/>
            </a:prstGeom>
            <a:noFill/>
          </p:spPr>
          <p:txBody>
            <a:bodyPr wrap="square" rtlCol="0">
              <a:spAutoFit/>
            </a:bodyPr>
            <a:lstStyle/>
            <a:p>
              <a:pPr algn="ctr"/>
              <a:r>
                <a:rPr lang="es-ES" sz="1200" dirty="0" smtClean="0"/>
                <a:t>2014-2015</a:t>
              </a:r>
              <a:endParaRPr lang="es-ES" sz="1200" dirty="0"/>
            </a:p>
          </p:txBody>
        </p:sp>
        <p:sp>
          <p:nvSpPr>
            <p:cNvPr id="22" name="TextBox 21"/>
            <p:cNvSpPr txBox="1"/>
            <p:nvPr/>
          </p:nvSpPr>
          <p:spPr>
            <a:xfrm>
              <a:off x="2267744" y="4269289"/>
              <a:ext cx="1080120" cy="461665"/>
            </a:xfrm>
            <a:prstGeom prst="rect">
              <a:avLst/>
            </a:prstGeom>
            <a:noFill/>
          </p:spPr>
          <p:txBody>
            <a:bodyPr wrap="square" rtlCol="0">
              <a:spAutoFit/>
            </a:bodyPr>
            <a:lstStyle/>
            <a:p>
              <a:pPr algn="ctr"/>
              <a:r>
                <a:rPr lang="es-ES" sz="1200" dirty="0"/>
                <a:t>Sept 2015- nov- 2016</a:t>
              </a:r>
            </a:p>
          </p:txBody>
        </p:sp>
        <p:sp>
          <p:nvSpPr>
            <p:cNvPr id="23" name="TextBox 22"/>
            <p:cNvSpPr txBox="1"/>
            <p:nvPr/>
          </p:nvSpPr>
          <p:spPr>
            <a:xfrm>
              <a:off x="3941738" y="4269289"/>
              <a:ext cx="1080120" cy="646331"/>
            </a:xfrm>
            <a:prstGeom prst="rect">
              <a:avLst/>
            </a:prstGeom>
            <a:noFill/>
          </p:spPr>
          <p:txBody>
            <a:bodyPr wrap="square" rtlCol="0">
              <a:spAutoFit/>
            </a:bodyPr>
            <a:lstStyle/>
            <a:p>
              <a:pPr algn="ctr"/>
              <a:endParaRPr lang="es-ES" sz="1200" dirty="0" smtClean="0"/>
            </a:p>
            <a:p>
              <a:pPr algn="ctr"/>
              <a:r>
                <a:rPr lang="es-ES" sz="1200" dirty="0" err="1" smtClean="0"/>
                <a:t>Nov</a:t>
              </a:r>
              <a:r>
                <a:rPr lang="es-ES" sz="1200" dirty="0" smtClean="0"/>
                <a:t>- </a:t>
              </a:r>
              <a:r>
                <a:rPr lang="es-ES" sz="1200" dirty="0"/>
                <a:t>2016- mayo 2017</a:t>
              </a:r>
            </a:p>
          </p:txBody>
        </p:sp>
        <p:sp>
          <p:nvSpPr>
            <p:cNvPr id="24" name="TextBox 23"/>
            <p:cNvSpPr txBox="1"/>
            <p:nvPr/>
          </p:nvSpPr>
          <p:spPr>
            <a:xfrm>
              <a:off x="5711785" y="4269288"/>
              <a:ext cx="1080120" cy="276999"/>
            </a:xfrm>
            <a:prstGeom prst="rect">
              <a:avLst/>
            </a:prstGeom>
            <a:noFill/>
          </p:spPr>
          <p:txBody>
            <a:bodyPr wrap="square" rtlCol="0">
              <a:spAutoFit/>
            </a:bodyPr>
            <a:lstStyle/>
            <a:p>
              <a:pPr algn="ctr"/>
              <a:r>
                <a:rPr lang="es-ES" sz="1200" dirty="0"/>
                <a:t>Mayo 2017</a:t>
              </a:r>
            </a:p>
          </p:txBody>
        </p:sp>
        <p:sp>
          <p:nvSpPr>
            <p:cNvPr id="25" name="TextBox 24"/>
            <p:cNvSpPr txBox="1"/>
            <p:nvPr/>
          </p:nvSpPr>
          <p:spPr>
            <a:xfrm>
              <a:off x="7452320" y="4269289"/>
              <a:ext cx="1080120" cy="461665"/>
            </a:xfrm>
            <a:prstGeom prst="rect">
              <a:avLst/>
            </a:prstGeom>
            <a:noFill/>
          </p:spPr>
          <p:txBody>
            <a:bodyPr wrap="square" rtlCol="0">
              <a:spAutoFit/>
            </a:bodyPr>
            <a:lstStyle/>
            <a:p>
              <a:pPr algn="ctr"/>
              <a:r>
                <a:rPr lang="es-ES" sz="1200" dirty="0"/>
                <a:t>Nov 2016- 2020</a:t>
              </a:r>
            </a:p>
          </p:txBody>
        </p:sp>
        <p:cxnSp>
          <p:nvCxnSpPr>
            <p:cNvPr id="33" name="Straight Arrow Connector 32"/>
            <p:cNvCxnSpPr/>
            <p:nvPr/>
          </p:nvCxnSpPr>
          <p:spPr>
            <a:xfrm>
              <a:off x="642910" y="4929198"/>
              <a:ext cx="7941568"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548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2"/>
            <a:ext cx="9144000" cy="6858372"/>
          </a:xfrm>
          <a:prstGeom prst="rect">
            <a:avLst/>
          </a:prstGeom>
          <a:solidFill>
            <a:srgbClr val="007A37"/>
          </a:solidFill>
          <a:ln>
            <a:noFill/>
            <a:beve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a:xfrm>
            <a:off x="457200" y="2574032"/>
            <a:ext cx="8229600" cy="1143000"/>
          </a:xfrm>
        </p:spPr>
        <p:txBody>
          <a:bodyPr>
            <a:normAutofit fontScale="90000"/>
          </a:bodyPr>
          <a:lstStyle/>
          <a:p>
            <a:pPr algn="l"/>
            <a:r>
              <a:rPr lang="es-ES" sz="2700" dirty="0">
                <a:solidFill>
                  <a:schemeClr val="bg1"/>
                </a:solidFill>
              </a:rPr>
              <a:t>Índice</a:t>
            </a:r>
            <a:r>
              <a:rPr lang="es-ES" sz="3200" dirty="0">
                <a:solidFill>
                  <a:schemeClr val="bg1"/>
                </a:solidFill>
              </a:rPr>
              <a:t/>
            </a:r>
            <a:br>
              <a:rPr lang="es-ES" sz="3200" dirty="0">
                <a:solidFill>
                  <a:schemeClr val="bg1"/>
                </a:solidFill>
              </a:rPr>
            </a:br>
            <a:r>
              <a:rPr lang="es-ES" sz="3200" dirty="0">
                <a:solidFill>
                  <a:schemeClr val="bg1"/>
                </a:solidFill>
              </a:rPr>
              <a:t/>
            </a:r>
            <a:br>
              <a:rPr lang="es-ES" sz="3200" dirty="0">
                <a:solidFill>
                  <a:schemeClr val="bg1"/>
                </a:solidFill>
              </a:rPr>
            </a:br>
            <a:r>
              <a:rPr lang="es-ES" sz="3200" dirty="0">
                <a:solidFill>
                  <a:schemeClr val="bg1">
                    <a:lumMod val="65000"/>
                  </a:schemeClr>
                </a:solidFill>
              </a:rPr>
              <a:t>Introducción</a:t>
            </a:r>
            <a:r>
              <a:rPr lang="es-ES" sz="3200" dirty="0">
                <a:solidFill>
                  <a:schemeClr val="bg1"/>
                </a:solidFill>
              </a:rPr>
              <a:t/>
            </a:r>
            <a:br>
              <a:rPr lang="es-ES" sz="3200" dirty="0">
                <a:solidFill>
                  <a:schemeClr val="bg1"/>
                </a:solidFill>
              </a:rPr>
            </a:br>
            <a:r>
              <a:rPr lang="es-ES" sz="3200" dirty="0">
                <a:solidFill>
                  <a:schemeClr val="bg1"/>
                </a:solidFill>
              </a:rPr>
              <a:t>Análisis estratégico</a:t>
            </a:r>
            <a:r>
              <a:rPr lang="es-ES" sz="3200" dirty="0">
                <a:solidFill>
                  <a:schemeClr val="bg1">
                    <a:lumMod val="65000"/>
                  </a:schemeClr>
                </a:solidFill>
              </a:rPr>
              <a:t/>
            </a:r>
            <a:br>
              <a:rPr lang="es-ES" sz="3200" dirty="0">
                <a:solidFill>
                  <a:schemeClr val="bg1">
                    <a:lumMod val="65000"/>
                  </a:schemeClr>
                </a:solidFill>
              </a:rPr>
            </a:br>
            <a:r>
              <a:rPr lang="es-ES" sz="3200" dirty="0">
                <a:solidFill>
                  <a:schemeClr val="bg1">
                    <a:lumMod val="65000"/>
                  </a:schemeClr>
                </a:solidFill>
              </a:rPr>
              <a:t>Diagnóstico</a:t>
            </a:r>
            <a:br>
              <a:rPr lang="es-ES" sz="3200" dirty="0">
                <a:solidFill>
                  <a:schemeClr val="bg1">
                    <a:lumMod val="65000"/>
                  </a:schemeClr>
                </a:solidFill>
              </a:rPr>
            </a:br>
            <a:r>
              <a:rPr lang="es-ES" sz="3200" dirty="0">
                <a:solidFill>
                  <a:schemeClr val="bg1">
                    <a:lumMod val="65000"/>
                  </a:schemeClr>
                </a:solidFill>
              </a:rPr>
              <a:t>Objetivos Estratégicos</a:t>
            </a:r>
            <a:br>
              <a:rPr lang="es-ES" sz="3200" dirty="0">
                <a:solidFill>
                  <a:schemeClr val="bg1">
                    <a:lumMod val="65000"/>
                  </a:schemeClr>
                </a:solidFill>
              </a:rPr>
            </a:br>
            <a:r>
              <a:rPr lang="es-ES" sz="3200" dirty="0">
                <a:solidFill>
                  <a:schemeClr val="bg1">
                    <a:lumMod val="65000"/>
                  </a:schemeClr>
                </a:solidFill>
              </a:rPr>
              <a:t>Líneas estratégicas, Objetivos Específicos e Iniciativas</a:t>
            </a:r>
            <a:br>
              <a:rPr lang="es-ES" sz="3200" dirty="0">
                <a:solidFill>
                  <a:schemeClr val="bg1">
                    <a:lumMod val="65000"/>
                  </a:schemeClr>
                </a:solidFill>
              </a:rPr>
            </a:br>
            <a:r>
              <a:rPr lang="es-ES" sz="3200" dirty="0">
                <a:solidFill>
                  <a:schemeClr val="bg1">
                    <a:lumMod val="65000"/>
                  </a:schemeClr>
                </a:solidFill>
              </a:rPr>
              <a:t>Cuadro de Mando</a:t>
            </a:r>
            <a:br>
              <a:rPr lang="es-ES" sz="3200" dirty="0">
                <a:solidFill>
                  <a:schemeClr val="bg1">
                    <a:lumMod val="65000"/>
                  </a:schemeClr>
                </a:solidFill>
              </a:rPr>
            </a:br>
            <a:r>
              <a:rPr lang="es-ES" sz="3200" dirty="0">
                <a:solidFill>
                  <a:schemeClr val="bg1">
                    <a:lumMod val="65000"/>
                  </a:schemeClr>
                </a:solidFill>
              </a:rPr>
              <a:t>Gobierno del Plan </a:t>
            </a:r>
            <a:br>
              <a:rPr lang="es-ES" sz="3200" dirty="0">
                <a:solidFill>
                  <a:schemeClr val="bg1">
                    <a:lumMod val="65000"/>
                  </a:schemeClr>
                </a:solidFill>
              </a:rPr>
            </a:br>
            <a:r>
              <a:rPr lang="es-ES" sz="3200" dirty="0">
                <a:solidFill>
                  <a:schemeClr val="bg1">
                    <a:lumMod val="65000"/>
                  </a:schemeClr>
                </a:solidFill>
              </a:rPr>
              <a:t>Próximos pasos</a:t>
            </a:r>
            <a:br>
              <a:rPr lang="es-ES" sz="3200" dirty="0">
                <a:solidFill>
                  <a:schemeClr val="bg1">
                    <a:lumMod val="65000"/>
                  </a:schemeClr>
                </a:solidFill>
              </a:rPr>
            </a:br>
            <a:r>
              <a:rPr lang="es-ES" sz="3200" dirty="0">
                <a:solidFill>
                  <a:schemeClr val="bg1">
                    <a:lumMod val="65000"/>
                  </a:schemeClr>
                </a:solidFill>
              </a:rPr>
              <a:t>Anexos:</a:t>
            </a:r>
            <a:br>
              <a:rPr lang="es-ES" sz="3200" dirty="0">
                <a:solidFill>
                  <a:schemeClr val="bg1">
                    <a:lumMod val="65000"/>
                  </a:schemeClr>
                </a:solidFill>
              </a:rPr>
            </a:br>
            <a:r>
              <a:rPr lang="es-ES" sz="3200" dirty="0">
                <a:solidFill>
                  <a:schemeClr val="bg1">
                    <a:lumMod val="65000"/>
                  </a:schemeClr>
                </a:solidFill>
              </a:rPr>
              <a:t>Hitos del Plan de Implantación</a:t>
            </a:r>
            <a:br>
              <a:rPr lang="es-ES" sz="3200" dirty="0">
                <a:solidFill>
                  <a:schemeClr val="bg1">
                    <a:lumMod val="65000"/>
                  </a:schemeClr>
                </a:solidFill>
              </a:rPr>
            </a:br>
            <a:endParaRPr lang="es-ES" sz="3200" dirty="0">
              <a:solidFill>
                <a:schemeClr val="bg1">
                  <a:lumMod val="65000"/>
                </a:schemeClr>
              </a:solidFill>
            </a:endParaRPr>
          </a:p>
        </p:txBody>
      </p:sp>
    </p:spTree>
    <p:extLst>
      <p:ext uri="{BB962C8B-B14F-4D97-AF65-F5344CB8AC3E}">
        <p14:creationId xmlns:p14="http://schemas.microsoft.com/office/powerpoint/2010/main" val="36900025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4305</TotalTime>
  <Words>4291</Words>
  <Application>Microsoft Office PowerPoint</Application>
  <PresentationFormat>Presentación en pantalla (4:3)</PresentationFormat>
  <Paragraphs>737</Paragraphs>
  <Slides>39</Slides>
  <Notes>2</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Plan Estratégico 2020</vt:lpstr>
      <vt:lpstr>Índice  Introducción Análisis estratégico Diagnóstico Objetivos Estratégicos Líneas estratégicas, Objetivos Específicos e Iniciativas Cuadro de Mando Gobierno del Plan  Próximos pasos Anexos: Hitos del Plan de Implantación </vt:lpstr>
      <vt:lpstr>Índice  Introducción Análisis estratégico Diagnóstico Objetivos Estratégicos Líneas estratégicas, Objetivos Específicos e Iniciativas Cuadro de Mando Gobierno del Plan  Próximos pasos Anexos: Hitos del Plan de Implantación </vt:lpstr>
      <vt:lpstr>Introducción</vt:lpstr>
      <vt:lpstr>La decisión de planificar</vt:lpstr>
      <vt:lpstr>Nuestra identidad</vt:lpstr>
      <vt:lpstr>Nuestra identidad</vt:lpstr>
      <vt:lpstr>El proceso del Plan</vt:lpstr>
      <vt:lpstr>Índice  Introducción Análisis estratégico Diagnóstico Objetivos Estratégicos Líneas estratégicas, Objetivos Específicos e Iniciativas Cuadro de Mando Gobierno del Plan  Próximos pasos Anexos: Hitos del Plan de Implantación </vt:lpstr>
      <vt:lpstr>Análisis estratégico</vt:lpstr>
      <vt:lpstr>Análisis estratégico</vt:lpstr>
      <vt:lpstr>Análisis estratégico</vt:lpstr>
      <vt:lpstr>Índice  Introducción Análisis estratégico Diagnóstico Objetivos Estratégicos Líneas estratégicas, Objetivos Específicos e Iniciativas Gobierno del Plan  Próximos pasos Anexos: Hitos del Plan de Implantación </vt:lpstr>
      <vt:lpstr>Propósito de la organización</vt:lpstr>
      <vt:lpstr>Índice  Introducción Análisis estratégico Diagnóstico Objetivos Estratégicos Líneas estratégicas, Objetivos Específicos e Iniciativas Cuadro de Mando Gobierno del Plan  Próximos pasos Anexos: Hitos del Plan de Implantación </vt:lpstr>
      <vt:lpstr>Objetivos Estratégicos</vt:lpstr>
      <vt:lpstr>Objetivos Estratégicos</vt:lpstr>
      <vt:lpstr>Objetivos Estratégicos</vt:lpstr>
      <vt:lpstr>Objetivos Estratégicos</vt:lpstr>
      <vt:lpstr>Índice  Introducción Análisis estratégico Diagnóstico Objetivos Estratégicos Líneas estratégicas, Objetivos Específicos e Iniciativas Cuadro de Mando Gobierno del Plan  Próximos pasos Anexos: Hitos del Plan de Implantación </vt:lpstr>
      <vt:lpstr>Líneas Estratégicas, objetivos específicos e iniciativas estratégicas </vt:lpstr>
      <vt:lpstr>Líneas Estratégicas, objetivos específicos e iniciativas estratégicas Voluntariado</vt:lpstr>
      <vt:lpstr>Líneas Estratégicas, objetivos específicos e iniciativas estratégicas Programas </vt:lpstr>
      <vt:lpstr>Líneas Estratégicas, objetivos específicos e iniciativas estratégicas Sostenibilidad y Desarrollo Solidarios es una asociación, compuesta por todas las personas que participan en la misma, que aspira a tener autonomía y fortaleza para alcanzar sus objetivos, sin ataduras que constriñan nuestra libertad de actuación y denuncia. Sólo con una base social numerosa, participativa e implicada, con fuentes de financiación diversificadas, con equipos técnicos bien preparados y con alianzas estables en nuestro entorno, lo podremos conseguir. </vt:lpstr>
      <vt:lpstr>Líneas Estratégicas, objetivos específicos e iniciativas estratégica Comunicación y Campañas (1 de 2)</vt:lpstr>
      <vt:lpstr>Índice  Introducción Análisis estratégico Diagnóstico Objetivos Estratégicos Líneas estratégicas, Objetivos Específicos e Iniciativas Cuadro de Mando Gobierno del Plan Próximos pasos  Anexos: Hitos del Plan de Implantación </vt:lpstr>
      <vt:lpstr>Indicadores de seguimiento (1 de 6)</vt:lpstr>
      <vt:lpstr>Indicadores de seguimiento (2 de 6)</vt:lpstr>
      <vt:lpstr>Indicadores de seguimiento (3 de 6)</vt:lpstr>
      <vt:lpstr>Indicadores de seguimiento (4 de 6)</vt:lpstr>
      <vt:lpstr>Indicadores de seguimiento (5 de 6)</vt:lpstr>
      <vt:lpstr>Índice  Introducción Análisis estratégico Diagnóstico Objetivos Estratégicos Líneas estratégicas, Objetivos Específicos e Iniciativas Cuadro de Mando Gobierno del Plan  Próximos pasos Anexos: Hitos del Plan de Implantación </vt:lpstr>
      <vt:lpstr>Gobierno del Plan </vt:lpstr>
      <vt:lpstr>Índice  Introducción Análisis estratégico Diagnóstico Objetivos Estratégicos Líneas estratégicas, Objetivos Específicos e Iniciativas Cuadro de Mando Gobierno del Plan Próximos pasos  Anexos: Hitos del Plan de Implantación </vt:lpstr>
      <vt:lpstr>Próximos pasos</vt:lpstr>
      <vt:lpstr>Índice  Introducción Análisis estratégico Diagnóstico Objetivos Estratégicos Líneas estratégicas, Objetivos Específicos e Iniciativas Cuadro de Mando Gobierno del Plan Próximos pasos  Anexos: Hitos del Plan de Implantación</vt:lpstr>
      <vt:lpstr>Hitos del Plan de Implantación</vt:lpstr>
      <vt:lpstr>Hitos del Plan de Implantación</vt:lpstr>
      <vt:lpstr>Presentación de PowerPoint</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Castilla Vida</dc:creator>
  <cp:lastModifiedBy>Chantal Bittini</cp:lastModifiedBy>
  <cp:revision>117</cp:revision>
  <cp:lastPrinted>2016-06-30T17:00:00Z</cp:lastPrinted>
  <dcterms:created xsi:type="dcterms:W3CDTF">2016-06-30T16:05:03Z</dcterms:created>
  <dcterms:modified xsi:type="dcterms:W3CDTF">2016-11-20T08:04:22Z</dcterms:modified>
</cp:coreProperties>
</file>